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webp"/>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80" r:id="rId4"/>
    <p:sldMasterId id="2147483693" r:id="rId5"/>
  </p:sldMasterIdLst>
  <p:notesMasterIdLst>
    <p:notesMasterId r:id="rId50"/>
  </p:notesMasterIdLst>
  <p:sldIdLst>
    <p:sldId id="257" r:id="rId6"/>
    <p:sldId id="468" r:id="rId7"/>
    <p:sldId id="284" r:id="rId8"/>
    <p:sldId id="256" r:id="rId9"/>
    <p:sldId id="473" r:id="rId10"/>
    <p:sldId id="273" r:id="rId11"/>
    <p:sldId id="270" r:id="rId12"/>
    <p:sldId id="272" r:id="rId13"/>
    <p:sldId id="281" r:id="rId14"/>
    <p:sldId id="274" r:id="rId15"/>
    <p:sldId id="474" r:id="rId16"/>
    <p:sldId id="269" r:id="rId17"/>
    <p:sldId id="279" r:id="rId18"/>
    <p:sldId id="471" r:id="rId19"/>
    <p:sldId id="276" r:id="rId20"/>
    <p:sldId id="263" r:id="rId21"/>
    <p:sldId id="475" r:id="rId22"/>
    <p:sldId id="267" r:id="rId23"/>
    <p:sldId id="265" r:id="rId24"/>
    <p:sldId id="264" r:id="rId25"/>
    <p:sldId id="278" r:id="rId26"/>
    <p:sldId id="266" r:id="rId27"/>
    <p:sldId id="476" r:id="rId28"/>
    <p:sldId id="477" r:id="rId29"/>
    <p:sldId id="472" r:id="rId30"/>
    <p:sldId id="478" r:id="rId31"/>
    <p:sldId id="479" r:id="rId32"/>
    <p:sldId id="480" r:id="rId33"/>
    <p:sldId id="318" r:id="rId34"/>
    <p:sldId id="314" r:id="rId35"/>
    <p:sldId id="336" r:id="rId36"/>
    <p:sldId id="338" r:id="rId37"/>
    <p:sldId id="337" r:id="rId38"/>
    <p:sldId id="339" r:id="rId39"/>
    <p:sldId id="316" r:id="rId40"/>
    <p:sldId id="332" r:id="rId41"/>
    <p:sldId id="481" r:id="rId42"/>
    <p:sldId id="306" r:id="rId43"/>
    <p:sldId id="482" r:id="rId44"/>
    <p:sldId id="295" r:id="rId45"/>
    <p:sldId id="315" r:id="rId46"/>
    <p:sldId id="341" r:id="rId47"/>
    <p:sldId id="335" r:id="rId48"/>
    <p:sldId id="271" r:id="rId4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4E4E4A-55FD-5B4A-B7E0-3166AE1A2F7A}" type="doc">
      <dgm:prSet loTypeId="urn:microsoft.com/office/officeart/2005/8/layout/cycle4" loCatId="" qsTypeId="urn:microsoft.com/office/officeart/2005/8/quickstyle/simple4" qsCatId="simple" csTypeId="urn:microsoft.com/office/officeart/2005/8/colors/accent6_4" csCatId="accent6" phldr="1"/>
      <dgm:spPr/>
      <dgm:t>
        <a:bodyPr/>
        <a:lstStyle/>
        <a:p>
          <a:endParaRPr lang="en-US"/>
        </a:p>
      </dgm:t>
    </dgm:pt>
    <dgm:pt modelId="{9F2C1F9F-734C-5047-A4F0-9DCCD5E9BEA1}">
      <dgm:prSet phldrT="[Text]"/>
      <dgm:spPr/>
      <dgm:t>
        <a:bodyPr/>
        <a:lstStyle/>
        <a:p>
          <a:r>
            <a:rPr lang="en-US" dirty="0">
              <a:solidFill>
                <a:schemeClr val="bg2"/>
              </a:solidFill>
            </a:rPr>
            <a:t>Researchers &amp; Facilitator</a:t>
          </a:r>
        </a:p>
      </dgm:t>
    </dgm:pt>
    <dgm:pt modelId="{7FAE7713-5F11-D54D-9C57-BA332A95F3DF}" type="parTrans" cxnId="{14FA2EC0-9CED-FE4B-A5E7-F44C2E3407D9}">
      <dgm:prSet/>
      <dgm:spPr/>
      <dgm:t>
        <a:bodyPr/>
        <a:lstStyle/>
        <a:p>
          <a:endParaRPr lang="en-US"/>
        </a:p>
      </dgm:t>
    </dgm:pt>
    <dgm:pt modelId="{8BAE8DBE-CF22-4D44-AA94-27E39DCAD645}" type="sibTrans" cxnId="{14FA2EC0-9CED-FE4B-A5E7-F44C2E3407D9}">
      <dgm:prSet/>
      <dgm:spPr/>
      <dgm:t>
        <a:bodyPr/>
        <a:lstStyle/>
        <a:p>
          <a:endParaRPr lang="en-US"/>
        </a:p>
      </dgm:t>
    </dgm:pt>
    <dgm:pt modelId="{D7220447-BE94-EE45-9242-06831E7063D2}">
      <dgm:prSet phldrT="[Text]"/>
      <dgm:spPr>
        <a:solidFill>
          <a:schemeClr val="accent6">
            <a:lumMod val="20000"/>
            <a:lumOff val="80000"/>
            <a:alpha val="90000"/>
          </a:schemeClr>
        </a:solidFill>
      </dgm:spPr>
      <dgm:t>
        <a:bodyPr/>
        <a:lstStyle/>
        <a:p>
          <a:r>
            <a:rPr lang="en-US" dirty="0"/>
            <a:t>2 Researchers</a:t>
          </a:r>
        </a:p>
      </dgm:t>
    </dgm:pt>
    <dgm:pt modelId="{46269555-6DCD-7C4B-BB58-8075E2A23538}" type="parTrans" cxnId="{6CE63354-099D-2444-BBA0-B62DD46D0B5C}">
      <dgm:prSet/>
      <dgm:spPr/>
      <dgm:t>
        <a:bodyPr/>
        <a:lstStyle/>
        <a:p>
          <a:endParaRPr lang="en-US"/>
        </a:p>
      </dgm:t>
    </dgm:pt>
    <dgm:pt modelId="{F28A0D1E-AB71-AD4A-A8A2-9D3B28824765}" type="sibTrans" cxnId="{6CE63354-099D-2444-BBA0-B62DD46D0B5C}">
      <dgm:prSet/>
      <dgm:spPr/>
      <dgm:t>
        <a:bodyPr/>
        <a:lstStyle/>
        <a:p>
          <a:endParaRPr lang="en-US"/>
        </a:p>
      </dgm:t>
    </dgm:pt>
    <dgm:pt modelId="{BFBC77E1-4AFE-E04F-9D83-235AB536FBD2}">
      <dgm:prSet phldrT="[Text]"/>
      <dgm:spPr/>
      <dgm:t>
        <a:bodyPr/>
        <a:lstStyle/>
        <a:p>
          <a:r>
            <a:rPr lang="en-US" dirty="0">
              <a:solidFill>
                <a:schemeClr val="bg2"/>
              </a:solidFill>
            </a:rPr>
            <a:t>Community leaders</a:t>
          </a:r>
        </a:p>
      </dgm:t>
    </dgm:pt>
    <dgm:pt modelId="{68069F65-3C68-D24D-90A9-ECDE04572654}" type="parTrans" cxnId="{CCB6B3D6-9EAA-134D-B1B2-C00345E13BF2}">
      <dgm:prSet/>
      <dgm:spPr/>
      <dgm:t>
        <a:bodyPr/>
        <a:lstStyle/>
        <a:p>
          <a:endParaRPr lang="en-US"/>
        </a:p>
      </dgm:t>
    </dgm:pt>
    <dgm:pt modelId="{5EE6D548-F4CF-894A-9B8F-77838FBD9005}" type="sibTrans" cxnId="{CCB6B3D6-9EAA-134D-B1B2-C00345E13BF2}">
      <dgm:prSet/>
      <dgm:spPr/>
      <dgm:t>
        <a:bodyPr/>
        <a:lstStyle/>
        <a:p>
          <a:endParaRPr lang="en-US"/>
        </a:p>
      </dgm:t>
    </dgm:pt>
    <dgm:pt modelId="{F6B84FD2-861B-5041-9C57-B29A8156EDD8}">
      <dgm:prSet phldrT="[Text]"/>
      <dgm:spPr>
        <a:solidFill>
          <a:schemeClr val="accent6">
            <a:lumMod val="20000"/>
            <a:lumOff val="80000"/>
            <a:alpha val="90000"/>
          </a:schemeClr>
        </a:solidFill>
      </dgm:spPr>
      <dgm:t>
        <a:bodyPr/>
        <a:lstStyle/>
        <a:p>
          <a:r>
            <a:rPr lang="en-US" dirty="0"/>
            <a:t>10 Leaders from the local communities</a:t>
          </a:r>
        </a:p>
      </dgm:t>
    </dgm:pt>
    <dgm:pt modelId="{10E87B0F-7CA2-D247-A301-1AA2F241BCCF}" type="parTrans" cxnId="{99755604-958E-CE46-A794-69B19E0B28CC}">
      <dgm:prSet/>
      <dgm:spPr/>
      <dgm:t>
        <a:bodyPr/>
        <a:lstStyle/>
        <a:p>
          <a:endParaRPr lang="en-US"/>
        </a:p>
      </dgm:t>
    </dgm:pt>
    <dgm:pt modelId="{A0D67CFB-D118-F245-A38A-FB4570DBABA1}" type="sibTrans" cxnId="{99755604-958E-CE46-A794-69B19E0B28CC}">
      <dgm:prSet/>
      <dgm:spPr/>
      <dgm:t>
        <a:bodyPr/>
        <a:lstStyle/>
        <a:p>
          <a:endParaRPr lang="en-US"/>
        </a:p>
      </dgm:t>
    </dgm:pt>
    <dgm:pt modelId="{D20A494C-4080-4C4D-B0CF-0663003440A9}">
      <dgm:prSet phldrT="[Text]"/>
      <dgm:spPr/>
      <dgm:t>
        <a:bodyPr/>
        <a:lstStyle/>
        <a:p>
          <a:r>
            <a:rPr lang="en-US" dirty="0">
              <a:solidFill>
                <a:schemeClr val="bg2"/>
              </a:solidFill>
            </a:rPr>
            <a:t>City officials</a:t>
          </a:r>
        </a:p>
      </dgm:t>
    </dgm:pt>
    <dgm:pt modelId="{A92AF8F7-0850-784D-B07D-0B4E8B2E4BBF}" type="parTrans" cxnId="{36F5F9DA-FE70-B84E-BD32-7B7A3E3228AA}">
      <dgm:prSet/>
      <dgm:spPr/>
      <dgm:t>
        <a:bodyPr/>
        <a:lstStyle/>
        <a:p>
          <a:endParaRPr lang="en-US"/>
        </a:p>
      </dgm:t>
    </dgm:pt>
    <dgm:pt modelId="{26F28D37-7387-5A41-AE7A-05B9FF92D977}" type="sibTrans" cxnId="{36F5F9DA-FE70-B84E-BD32-7B7A3E3228AA}">
      <dgm:prSet/>
      <dgm:spPr/>
      <dgm:t>
        <a:bodyPr/>
        <a:lstStyle/>
        <a:p>
          <a:endParaRPr lang="en-US"/>
        </a:p>
      </dgm:t>
    </dgm:pt>
    <dgm:pt modelId="{37C8007A-7646-8842-A9C6-3961D233418E}">
      <dgm:prSet phldrT="[Text]"/>
      <dgm:spPr>
        <a:solidFill>
          <a:schemeClr val="accent6">
            <a:lumMod val="20000"/>
            <a:lumOff val="80000"/>
            <a:alpha val="90000"/>
          </a:schemeClr>
        </a:solidFill>
      </dgm:spPr>
      <dgm:t>
        <a:bodyPr/>
        <a:lstStyle/>
        <a:p>
          <a:r>
            <a:rPr lang="en-US" dirty="0"/>
            <a:t>11 Departments</a:t>
          </a:r>
        </a:p>
      </dgm:t>
    </dgm:pt>
    <dgm:pt modelId="{7AE8DD3C-5095-A54D-BAED-91D97389AB13}" type="parTrans" cxnId="{9CF3CD77-E280-7C47-A320-56404A0F9CC8}">
      <dgm:prSet/>
      <dgm:spPr/>
      <dgm:t>
        <a:bodyPr/>
        <a:lstStyle/>
        <a:p>
          <a:endParaRPr lang="en-US"/>
        </a:p>
      </dgm:t>
    </dgm:pt>
    <dgm:pt modelId="{207169A3-F6AF-7E4F-9820-F31001788ABE}" type="sibTrans" cxnId="{9CF3CD77-E280-7C47-A320-56404A0F9CC8}">
      <dgm:prSet/>
      <dgm:spPr/>
      <dgm:t>
        <a:bodyPr/>
        <a:lstStyle/>
        <a:p>
          <a:endParaRPr lang="en-US"/>
        </a:p>
      </dgm:t>
    </dgm:pt>
    <dgm:pt modelId="{25654444-1579-3145-B48F-4304A4A85178}">
      <dgm:prSet phldrT="[Text]"/>
      <dgm:spPr/>
      <dgm:t>
        <a:bodyPr/>
        <a:lstStyle/>
        <a:p>
          <a:r>
            <a:rPr lang="en-US" dirty="0">
              <a:solidFill>
                <a:schemeClr val="bg2"/>
              </a:solidFill>
            </a:rPr>
            <a:t>Community residents</a:t>
          </a:r>
        </a:p>
      </dgm:t>
    </dgm:pt>
    <dgm:pt modelId="{7D1D75A0-1062-9646-8386-4AD2214225E5}" type="parTrans" cxnId="{DAE7A31A-5FE8-FB4E-9047-03F58324CE4E}">
      <dgm:prSet/>
      <dgm:spPr/>
      <dgm:t>
        <a:bodyPr/>
        <a:lstStyle/>
        <a:p>
          <a:endParaRPr lang="en-US"/>
        </a:p>
      </dgm:t>
    </dgm:pt>
    <dgm:pt modelId="{2D49AC40-0706-F84D-B617-F1F893EB7CB6}" type="sibTrans" cxnId="{DAE7A31A-5FE8-FB4E-9047-03F58324CE4E}">
      <dgm:prSet/>
      <dgm:spPr/>
      <dgm:t>
        <a:bodyPr/>
        <a:lstStyle/>
        <a:p>
          <a:endParaRPr lang="en-US"/>
        </a:p>
      </dgm:t>
    </dgm:pt>
    <dgm:pt modelId="{39B23ABB-A40E-B14A-B8DD-9F35000793B2}">
      <dgm:prSet phldrT="[Text]"/>
      <dgm:spPr>
        <a:solidFill>
          <a:schemeClr val="accent6">
            <a:lumMod val="20000"/>
            <a:lumOff val="80000"/>
            <a:alpha val="90000"/>
          </a:schemeClr>
        </a:solidFill>
      </dgm:spPr>
      <dgm:t>
        <a:bodyPr/>
        <a:lstStyle/>
        <a:p>
          <a:r>
            <a:rPr lang="en-US" dirty="0"/>
            <a:t>42 Residents</a:t>
          </a:r>
        </a:p>
      </dgm:t>
    </dgm:pt>
    <dgm:pt modelId="{551C7400-F029-4C4F-A3A7-9EC8ED6FE87E}" type="parTrans" cxnId="{B89E1CE8-4B17-614D-9167-70ABC1730A71}">
      <dgm:prSet/>
      <dgm:spPr/>
      <dgm:t>
        <a:bodyPr/>
        <a:lstStyle/>
        <a:p>
          <a:endParaRPr lang="en-US"/>
        </a:p>
      </dgm:t>
    </dgm:pt>
    <dgm:pt modelId="{0A8FC023-3A42-5A40-9C88-B3F0259EB6AE}" type="sibTrans" cxnId="{B89E1CE8-4B17-614D-9167-70ABC1730A71}">
      <dgm:prSet/>
      <dgm:spPr/>
      <dgm:t>
        <a:bodyPr/>
        <a:lstStyle/>
        <a:p>
          <a:endParaRPr lang="en-US"/>
        </a:p>
      </dgm:t>
    </dgm:pt>
    <dgm:pt modelId="{EB74F6C6-6159-9C42-B58E-001C16B435E1}">
      <dgm:prSet phldrT="[Text]"/>
      <dgm:spPr>
        <a:solidFill>
          <a:schemeClr val="accent6">
            <a:lumMod val="20000"/>
            <a:lumOff val="80000"/>
            <a:alpha val="90000"/>
          </a:schemeClr>
        </a:solidFill>
      </dgm:spPr>
      <dgm:t>
        <a:bodyPr/>
        <a:lstStyle/>
        <a:p>
          <a:r>
            <a:rPr lang="en-US" dirty="0"/>
            <a:t>1 External facilitator</a:t>
          </a:r>
        </a:p>
      </dgm:t>
    </dgm:pt>
    <dgm:pt modelId="{150BB79E-05C2-F449-8BE5-ADE0221579F0}" type="parTrans" cxnId="{2BC30114-4389-4F48-8E2C-29E1BF6E4839}">
      <dgm:prSet/>
      <dgm:spPr/>
      <dgm:t>
        <a:bodyPr/>
        <a:lstStyle/>
        <a:p>
          <a:endParaRPr lang="en-US"/>
        </a:p>
      </dgm:t>
    </dgm:pt>
    <dgm:pt modelId="{AB6DC7D2-E39E-6943-8014-223BB784CF59}" type="sibTrans" cxnId="{2BC30114-4389-4F48-8E2C-29E1BF6E4839}">
      <dgm:prSet/>
      <dgm:spPr/>
      <dgm:t>
        <a:bodyPr/>
        <a:lstStyle/>
        <a:p>
          <a:endParaRPr lang="en-US"/>
        </a:p>
      </dgm:t>
    </dgm:pt>
    <dgm:pt modelId="{AFA94639-6B09-4A47-B302-3DEBB80F8061}">
      <dgm:prSet phldrT="[Text]"/>
      <dgm:spPr>
        <a:solidFill>
          <a:schemeClr val="accent6">
            <a:lumMod val="20000"/>
            <a:lumOff val="80000"/>
            <a:alpha val="90000"/>
          </a:schemeClr>
        </a:solidFill>
      </dgm:spPr>
      <dgm:t>
        <a:bodyPr/>
        <a:lstStyle/>
        <a:p>
          <a:r>
            <a:rPr lang="en-US" dirty="0"/>
            <a:t>17 Individuals</a:t>
          </a:r>
        </a:p>
      </dgm:t>
    </dgm:pt>
    <dgm:pt modelId="{8979D77B-6BC0-BB4D-8666-BC23D42015F7}" type="parTrans" cxnId="{C10BE6BF-673B-EC4F-96F4-96E104508437}">
      <dgm:prSet/>
      <dgm:spPr/>
      <dgm:t>
        <a:bodyPr/>
        <a:lstStyle/>
        <a:p>
          <a:endParaRPr lang="en-US"/>
        </a:p>
      </dgm:t>
    </dgm:pt>
    <dgm:pt modelId="{F91A46A0-E93D-1247-9A03-14731C5E39FB}" type="sibTrans" cxnId="{C10BE6BF-673B-EC4F-96F4-96E104508437}">
      <dgm:prSet/>
      <dgm:spPr/>
      <dgm:t>
        <a:bodyPr/>
        <a:lstStyle/>
        <a:p>
          <a:endParaRPr lang="en-US"/>
        </a:p>
      </dgm:t>
    </dgm:pt>
    <dgm:pt modelId="{792161B3-6256-BE43-9146-E017D028C636}" type="pres">
      <dgm:prSet presAssocID="{1A4E4E4A-55FD-5B4A-B7E0-3166AE1A2F7A}" presName="cycleMatrixDiagram" presStyleCnt="0">
        <dgm:presLayoutVars>
          <dgm:chMax val="1"/>
          <dgm:dir/>
          <dgm:animLvl val="lvl"/>
          <dgm:resizeHandles val="exact"/>
        </dgm:presLayoutVars>
      </dgm:prSet>
      <dgm:spPr/>
    </dgm:pt>
    <dgm:pt modelId="{2FAFF7CB-8E3A-EA46-AE29-EDAA48A7F89C}" type="pres">
      <dgm:prSet presAssocID="{1A4E4E4A-55FD-5B4A-B7E0-3166AE1A2F7A}" presName="children" presStyleCnt="0"/>
      <dgm:spPr/>
    </dgm:pt>
    <dgm:pt modelId="{5FDA37BE-A1AF-374B-96B0-A3048092713B}" type="pres">
      <dgm:prSet presAssocID="{1A4E4E4A-55FD-5B4A-B7E0-3166AE1A2F7A}" presName="child1group" presStyleCnt="0"/>
      <dgm:spPr/>
    </dgm:pt>
    <dgm:pt modelId="{B0681D22-6DC6-5C44-9A0F-8231935DB9B6}" type="pres">
      <dgm:prSet presAssocID="{1A4E4E4A-55FD-5B4A-B7E0-3166AE1A2F7A}" presName="child1" presStyleLbl="bgAcc1" presStyleIdx="0" presStyleCnt="4" custScaleX="111024"/>
      <dgm:spPr/>
    </dgm:pt>
    <dgm:pt modelId="{6B8D8057-E8EC-C54F-BF8C-9870551C5656}" type="pres">
      <dgm:prSet presAssocID="{1A4E4E4A-55FD-5B4A-B7E0-3166AE1A2F7A}" presName="child1Text" presStyleLbl="bgAcc1" presStyleIdx="0" presStyleCnt="4">
        <dgm:presLayoutVars>
          <dgm:bulletEnabled val="1"/>
        </dgm:presLayoutVars>
      </dgm:prSet>
      <dgm:spPr/>
    </dgm:pt>
    <dgm:pt modelId="{B2194E97-FE7C-8448-9B7D-49FE45FB4F0A}" type="pres">
      <dgm:prSet presAssocID="{1A4E4E4A-55FD-5B4A-B7E0-3166AE1A2F7A}" presName="child2group" presStyleCnt="0"/>
      <dgm:spPr/>
    </dgm:pt>
    <dgm:pt modelId="{7A077A04-F258-3E4C-BD18-D0CE21FBAE84}" type="pres">
      <dgm:prSet presAssocID="{1A4E4E4A-55FD-5B4A-B7E0-3166AE1A2F7A}" presName="child2" presStyleLbl="bgAcc1" presStyleIdx="1" presStyleCnt="4" custScaleX="111024"/>
      <dgm:spPr/>
    </dgm:pt>
    <dgm:pt modelId="{4844BA31-CD7C-6A4C-8C95-B7673F298879}" type="pres">
      <dgm:prSet presAssocID="{1A4E4E4A-55FD-5B4A-B7E0-3166AE1A2F7A}" presName="child2Text" presStyleLbl="bgAcc1" presStyleIdx="1" presStyleCnt="4">
        <dgm:presLayoutVars>
          <dgm:bulletEnabled val="1"/>
        </dgm:presLayoutVars>
      </dgm:prSet>
      <dgm:spPr/>
    </dgm:pt>
    <dgm:pt modelId="{89227C2F-8AC2-1144-8F51-6DDDA0D73EBF}" type="pres">
      <dgm:prSet presAssocID="{1A4E4E4A-55FD-5B4A-B7E0-3166AE1A2F7A}" presName="child3group" presStyleCnt="0"/>
      <dgm:spPr/>
    </dgm:pt>
    <dgm:pt modelId="{2F5421D6-D8F3-A74A-BBC5-7F529DA37BB0}" type="pres">
      <dgm:prSet presAssocID="{1A4E4E4A-55FD-5B4A-B7E0-3166AE1A2F7A}" presName="child3" presStyleLbl="bgAcc1" presStyleIdx="2" presStyleCnt="4" custScaleX="111024"/>
      <dgm:spPr/>
    </dgm:pt>
    <dgm:pt modelId="{83D0CF2A-B06C-7E4E-8E5E-DBD746003679}" type="pres">
      <dgm:prSet presAssocID="{1A4E4E4A-55FD-5B4A-B7E0-3166AE1A2F7A}" presName="child3Text" presStyleLbl="bgAcc1" presStyleIdx="2" presStyleCnt="4">
        <dgm:presLayoutVars>
          <dgm:bulletEnabled val="1"/>
        </dgm:presLayoutVars>
      </dgm:prSet>
      <dgm:spPr/>
    </dgm:pt>
    <dgm:pt modelId="{DD175EDD-9129-2D44-9648-2BB0A63C26B5}" type="pres">
      <dgm:prSet presAssocID="{1A4E4E4A-55FD-5B4A-B7E0-3166AE1A2F7A}" presName="child4group" presStyleCnt="0"/>
      <dgm:spPr/>
    </dgm:pt>
    <dgm:pt modelId="{8F81BCEF-5A06-9247-92B7-DB3C8C702F9C}" type="pres">
      <dgm:prSet presAssocID="{1A4E4E4A-55FD-5B4A-B7E0-3166AE1A2F7A}" presName="child4" presStyleLbl="bgAcc1" presStyleIdx="3" presStyleCnt="4" custScaleX="111024"/>
      <dgm:spPr/>
    </dgm:pt>
    <dgm:pt modelId="{75F9B122-551D-1145-909A-8F708399BCC2}" type="pres">
      <dgm:prSet presAssocID="{1A4E4E4A-55FD-5B4A-B7E0-3166AE1A2F7A}" presName="child4Text" presStyleLbl="bgAcc1" presStyleIdx="3" presStyleCnt="4">
        <dgm:presLayoutVars>
          <dgm:bulletEnabled val="1"/>
        </dgm:presLayoutVars>
      </dgm:prSet>
      <dgm:spPr/>
    </dgm:pt>
    <dgm:pt modelId="{51376FC1-6CE1-8746-A036-2718553ED351}" type="pres">
      <dgm:prSet presAssocID="{1A4E4E4A-55FD-5B4A-B7E0-3166AE1A2F7A}" presName="childPlaceholder" presStyleCnt="0"/>
      <dgm:spPr/>
    </dgm:pt>
    <dgm:pt modelId="{F5900999-670D-EB48-98A2-DF203620DA68}" type="pres">
      <dgm:prSet presAssocID="{1A4E4E4A-55FD-5B4A-B7E0-3166AE1A2F7A}" presName="circle" presStyleCnt="0"/>
      <dgm:spPr/>
    </dgm:pt>
    <dgm:pt modelId="{FC88040D-BD71-5748-87BE-9F166B8ABC1B}" type="pres">
      <dgm:prSet presAssocID="{1A4E4E4A-55FD-5B4A-B7E0-3166AE1A2F7A}" presName="quadrant1" presStyleLbl="node1" presStyleIdx="0" presStyleCnt="4">
        <dgm:presLayoutVars>
          <dgm:chMax val="1"/>
          <dgm:bulletEnabled val="1"/>
        </dgm:presLayoutVars>
      </dgm:prSet>
      <dgm:spPr/>
    </dgm:pt>
    <dgm:pt modelId="{99276A12-9C7C-7D4B-A320-BEAA66367EFE}" type="pres">
      <dgm:prSet presAssocID="{1A4E4E4A-55FD-5B4A-B7E0-3166AE1A2F7A}" presName="quadrant2" presStyleLbl="node1" presStyleIdx="1" presStyleCnt="4">
        <dgm:presLayoutVars>
          <dgm:chMax val="1"/>
          <dgm:bulletEnabled val="1"/>
        </dgm:presLayoutVars>
      </dgm:prSet>
      <dgm:spPr/>
    </dgm:pt>
    <dgm:pt modelId="{06E52673-5799-194E-AB7D-D2D33400D65F}" type="pres">
      <dgm:prSet presAssocID="{1A4E4E4A-55FD-5B4A-B7E0-3166AE1A2F7A}" presName="quadrant3" presStyleLbl="node1" presStyleIdx="2" presStyleCnt="4">
        <dgm:presLayoutVars>
          <dgm:chMax val="1"/>
          <dgm:bulletEnabled val="1"/>
        </dgm:presLayoutVars>
      </dgm:prSet>
      <dgm:spPr/>
    </dgm:pt>
    <dgm:pt modelId="{4FD5231D-BD6D-B448-B006-7F3AB889FA9C}" type="pres">
      <dgm:prSet presAssocID="{1A4E4E4A-55FD-5B4A-B7E0-3166AE1A2F7A}" presName="quadrant4" presStyleLbl="node1" presStyleIdx="3" presStyleCnt="4">
        <dgm:presLayoutVars>
          <dgm:chMax val="1"/>
          <dgm:bulletEnabled val="1"/>
        </dgm:presLayoutVars>
      </dgm:prSet>
      <dgm:spPr/>
    </dgm:pt>
    <dgm:pt modelId="{B6D5A939-0BB4-C54A-8C5F-002AA08EFC8B}" type="pres">
      <dgm:prSet presAssocID="{1A4E4E4A-55FD-5B4A-B7E0-3166AE1A2F7A}" presName="quadrantPlaceholder" presStyleCnt="0"/>
      <dgm:spPr/>
    </dgm:pt>
    <dgm:pt modelId="{E87886E8-9097-0B47-842C-6508587C7DCA}" type="pres">
      <dgm:prSet presAssocID="{1A4E4E4A-55FD-5B4A-B7E0-3166AE1A2F7A}" presName="center1" presStyleLbl="fgShp" presStyleIdx="0" presStyleCnt="2"/>
      <dgm:spPr/>
    </dgm:pt>
    <dgm:pt modelId="{2F04626F-09B5-5A40-A586-D9C1A9DE1A53}" type="pres">
      <dgm:prSet presAssocID="{1A4E4E4A-55FD-5B4A-B7E0-3166AE1A2F7A}" presName="center2" presStyleLbl="fgShp" presStyleIdx="1" presStyleCnt="2"/>
      <dgm:spPr/>
    </dgm:pt>
  </dgm:ptLst>
  <dgm:cxnLst>
    <dgm:cxn modelId="{99755604-958E-CE46-A794-69B19E0B28CC}" srcId="{BFBC77E1-4AFE-E04F-9D83-235AB536FBD2}" destId="{F6B84FD2-861B-5041-9C57-B29A8156EDD8}" srcOrd="0" destOrd="0" parTransId="{10E87B0F-7CA2-D247-A301-1AA2F241BCCF}" sibTransId="{A0D67CFB-D118-F245-A38A-FB4570DBABA1}"/>
    <dgm:cxn modelId="{8E157D0F-5FC1-4740-B474-A98098B2BDEE}" type="presOf" srcId="{F6B84FD2-861B-5041-9C57-B29A8156EDD8}" destId="{4844BA31-CD7C-6A4C-8C95-B7673F298879}" srcOrd="1" destOrd="0" presId="urn:microsoft.com/office/officeart/2005/8/layout/cycle4"/>
    <dgm:cxn modelId="{2BC30114-4389-4F48-8E2C-29E1BF6E4839}" srcId="{9F2C1F9F-734C-5047-A4F0-9DCCD5E9BEA1}" destId="{EB74F6C6-6159-9C42-B58E-001C16B435E1}" srcOrd="1" destOrd="0" parTransId="{150BB79E-05C2-F449-8BE5-ADE0221579F0}" sibTransId="{AB6DC7D2-E39E-6943-8014-223BB784CF59}"/>
    <dgm:cxn modelId="{DAE7A31A-5FE8-FB4E-9047-03F58324CE4E}" srcId="{1A4E4E4A-55FD-5B4A-B7E0-3166AE1A2F7A}" destId="{25654444-1579-3145-B48F-4304A4A85178}" srcOrd="3" destOrd="0" parTransId="{7D1D75A0-1062-9646-8386-4AD2214225E5}" sibTransId="{2D49AC40-0706-F84D-B617-F1F893EB7CB6}"/>
    <dgm:cxn modelId="{65D7043F-8079-9942-AA32-B3C91F8A305C}" type="presOf" srcId="{37C8007A-7646-8842-A9C6-3961D233418E}" destId="{83D0CF2A-B06C-7E4E-8E5E-DBD746003679}" srcOrd="1" destOrd="0" presId="urn:microsoft.com/office/officeart/2005/8/layout/cycle4"/>
    <dgm:cxn modelId="{F76D3041-C714-5945-A3F2-1E55872A7EA0}" type="presOf" srcId="{D20A494C-4080-4C4D-B0CF-0663003440A9}" destId="{06E52673-5799-194E-AB7D-D2D33400D65F}" srcOrd="0" destOrd="0" presId="urn:microsoft.com/office/officeart/2005/8/layout/cycle4"/>
    <dgm:cxn modelId="{8808B368-C10C-4348-A3C8-A99652676D32}" type="presOf" srcId="{9F2C1F9F-734C-5047-A4F0-9DCCD5E9BEA1}" destId="{FC88040D-BD71-5748-87BE-9F166B8ABC1B}" srcOrd="0" destOrd="0" presId="urn:microsoft.com/office/officeart/2005/8/layout/cycle4"/>
    <dgm:cxn modelId="{75D87C4A-7674-7B43-AB1C-A2CB60C8B979}" type="presOf" srcId="{BFBC77E1-4AFE-E04F-9D83-235AB536FBD2}" destId="{99276A12-9C7C-7D4B-A320-BEAA66367EFE}" srcOrd="0" destOrd="0" presId="urn:microsoft.com/office/officeart/2005/8/layout/cycle4"/>
    <dgm:cxn modelId="{6CE63354-099D-2444-BBA0-B62DD46D0B5C}" srcId="{9F2C1F9F-734C-5047-A4F0-9DCCD5E9BEA1}" destId="{D7220447-BE94-EE45-9242-06831E7063D2}" srcOrd="0" destOrd="0" parTransId="{46269555-6DCD-7C4B-BB58-8075E2A23538}" sibTransId="{F28A0D1E-AB71-AD4A-A8A2-9D3B28824765}"/>
    <dgm:cxn modelId="{9CF3CD77-E280-7C47-A320-56404A0F9CC8}" srcId="{D20A494C-4080-4C4D-B0CF-0663003440A9}" destId="{37C8007A-7646-8842-A9C6-3961D233418E}" srcOrd="0" destOrd="0" parTransId="{7AE8DD3C-5095-A54D-BAED-91D97389AB13}" sibTransId="{207169A3-F6AF-7E4F-9820-F31001788ABE}"/>
    <dgm:cxn modelId="{0EE0717A-52E9-6F46-9C6E-5086F307A8B2}" type="presOf" srcId="{AFA94639-6B09-4A47-B302-3DEBB80F8061}" destId="{83D0CF2A-B06C-7E4E-8E5E-DBD746003679}" srcOrd="1" destOrd="1" presId="urn:microsoft.com/office/officeart/2005/8/layout/cycle4"/>
    <dgm:cxn modelId="{BA94E793-F90D-C94F-AC5B-F185C8468D0C}" type="presOf" srcId="{EB74F6C6-6159-9C42-B58E-001C16B435E1}" destId="{B0681D22-6DC6-5C44-9A0F-8231935DB9B6}" srcOrd="0" destOrd="1" presId="urn:microsoft.com/office/officeart/2005/8/layout/cycle4"/>
    <dgm:cxn modelId="{83951096-0765-6842-96E1-D41241DC324D}" type="presOf" srcId="{AFA94639-6B09-4A47-B302-3DEBB80F8061}" destId="{2F5421D6-D8F3-A74A-BBC5-7F529DA37BB0}" srcOrd="0" destOrd="1" presId="urn:microsoft.com/office/officeart/2005/8/layout/cycle4"/>
    <dgm:cxn modelId="{9FA6279A-E25C-D44D-A92A-CEE75DA9A090}" type="presOf" srcId="{39B23ABB-A40E-B14A-B8DD-9F35000793B2}" destId="{75F9B122-551D-1145-909A-8F708399BCC2}" srcOrd="1" destOrd="0" presId="urn:microsoft.com/office/officeart/2005/8/layout/cycle4"/>
    <dgm:cxn modelId="{0776ADB5-7079-D646-81CC-D91FF3A0350B}" type="presOf" srcId="{D7220447-BE94-EE45-9242-06831E7063D2}" destId="{B0681D22-6DC6-5C44-9A0F-8231935DB9B6}" srcOrd="0" destOrd="0" presId="urn:microsoft.com/office/officeart/2005/8/layout/cycle4"/>
    <dgm:cxn modelId="{C10BE6BF-673B-EC4F-96F4-96E104508437}" srcId="{D20A494C-4080-4C4D-B0CF-0663003440A9}" destId="{AFA94639-6B09-4A47-B302-3DEBB80F8061}" srcOrd="1" destOrd="0" parTransId="{8979D77B-6BC0-BB4D-8666-BC23D42015F7}" sibTransId="{F91A46A0-E93D-1247-9A03-14731C5E39FB}"/>
    <dgm:cxn modelId="{14FA2EC0-9CED-FE4B-A5E7-F44C2E3407D9}" srcId="{1A4E4E4A-55FD-5B4A-B7E0-3166AE1A2F7A}" destId="{9F2C1F9F-734C-5047-A4F0-9DCCD5E9BEA1}" srcOrd="0" destOrd="0" parTransId="{7FAE7713-5F11-D54D-9C57-BA332A95F3DF}" sibTransId="{8BAE8DBE-CF22-4D44-AA94-27E39DCAD645}"/>
    <dgm:cxn modelId="{C094C8C9-1BFD-454E-844E-F8AA3ED4D3ED}" type="presOf" srcId="{F6B84FD2-861B-5041-9C57-B29A8156EDD8}" destId="{7A077A04-F258-3E4C-BD18-D0CE21FBAE84}" srcOrd="0" destOrd="0" presId="urn:microsoft.com/office/officeart/2005/8/layout/cycle4"/>
    <dgm:cxn modelId="{6902F1CE-6145-334D-924F-4BA7BC3BAA7D}" type="presOf" srcId="{D7220447-BE94-EE45-9242-06831E7063D2}" destId="{6B8D8057-E8EC-C54F-BF8C-9870551C5656}" srcOrd="1" destOrd="0" presId="urn:microsoft.com/office/officeart/2005/8/layout/cycle4"/>
    <dgm:cxn modelId="{4E5E79D3-D92D-C146-BC11-79D7A6877701}" type="presOf" srcId="{EB74F6C6-6159-9C42-B58E-001C16B435E1}" destId="{6B8D8057-E8EC-C54F-BF8C-9870551C5656}" srcOrd="1" destOrd="1" presId="urn:microsoft.com/office/officeart/2005/8/layout/cycle4"/>
    <dgm:cxn modelId="{CCB6B3D6-9EAA-134D-B1B2-C00345E13BF2}" srcId="{1A4E4E4A-55FD-5B4A-B7E0-3166AE1A2F7A}" destId="{BFBC77E1-4AFE-E04F-9D83-235AB536FBD2}" srcOrd="1" destOrd="0" parTransId="{68069F65-3C68-D24D-90A9-ECDE04572654}" sibTransId="{5EE6D548-F4CF-894A-9B8F-77838FBD9005}"/>
    <dgm:cxn modelId="{575C99D9-55D4-E743-A7CB-72FCC6161D15}" type="presOf" srcId="{25654444-1579-3145-B48F-4304A4A85178}" destId="{4FD5231D-BD6D-B448-B006-7F3AB889FA9C}" srcOrd="0" destOrd="0" presId="urn:microsoft.com/office/officeart/2005/8/layout/cycle4"/>
    <dgm:cxn modelId="{36F5F9DA-FE70-B84E-BD32-7B7A3E3228AA}" srcId="{1A4E4E4A-55FD-5B4A-B7E0-3166AE1A2F7A}" destId="{D20A494C-4080-4C4D-B0CF-0663003440A9}" srcOrd="2" destOrd="0" parTransId="{A92AF8F7-0850-784D-B07D-0B4E8B2E4BBF}" sibTransId="{26F28D37-7387-5A41-AE7A-05B9FF92D977}"/>
    <dgm:cxn modelId="{B89E1CE8-4B17-614D-9167-70ABC1730A71}" srcId="{25654444-1579-3145-B48F-4304A4A85178}" destId="{39B23ABB-A40E-B14A-B8DD-9F35000793B2}" srcOrd="0" destOrd="0" parTransId="{551C7400-F029-4C4F-A3A7-9EC8ED6FE87E}" sibTransId="{0A8FC023-3A42-5A40-9C88-B3F0259EB6AE}"/>
    <dgm:cxn modelId="{BF3D1DF0-21AA-BD49-8F57-E2FBD9E1649E}" type="presOf" srcId="{1A4E4E4A-55FD-5B4A-B7E0-3166AE1A2F7A}" destId="{792161B3-6256-BE43-9146-E017D028C636}" srcOrd="0" destOrd="0" presId="urn:microsoft.com/office/officeart/2005/8/layout/cycle4"/>
    <dgm:cxn modelId="{0EDE55F1-3FE5-1E43-A05E-59B02007E5D4}" type="presOf" srcId="{39B23ABB-A40E-B14A-B8DD-9F35000793B2}" destId="{8F81BCEF-5A06-9247-92B7-DB3C8C702F9C}" srcOrd="0" destOrd="0" presId="urn:microsoft.com/office/officeart/2005/8/layout/cycle4"/>
    <dgm:cxn modelId="{73A8BAF3-A521-ED40-A569-B3B597197869}" type="presOf" srcId="{37C8007A-7646-8842-A9C6-3961D233418E}" destId="{2F5421D6-D8F3-A74A-BBC5-7F529DA37BB0}" srcOrd="0" destOrd="0" presId="urn:microsoft.com/office/officeart/2005/8/layout/cycle4"/>
    <dgm:cxn modelId="{E31508EC-ADCF-6448-AAA7-0E438888B272}" type="presParOf" srcId="{792161B3-6256-BE43-9146-E017D028C636}" destId="{2FAFF7CB-8E3A-EA46-AE29-EDAA48A7F89C}" srcOrd="0" destOrd="0" presId="urn:microsoft.com/office/officeart/2005/8/layout/cycle4"/>
    <dgm:cxn modelId="{C3AEAC3D-0168-5841-B896-08B2B6EE3F56}" type="presParOf" srcId="{2FAFF7CB-8E3A-EA46-AE29-EDAA48A7F89C}" destId="{5FDA37BE-A1AF-374B-96B0-A3048092713B}" srcOrd="0" destOrd="0" presId="urn:microsoft.com/office/officeart/2005/8/layout/cycle4"/>
    <dgm:cxn modelId="{69CB6294-7807-1C45-AB10-D6B61DC9EC4C}" type="presParOf" srcId="{5FDA37BE-A1AF-374B-96B0-A3048092713B}" destId="{B0681D22-6DC6-5C44-9A0F-8231935DB9B6}" srcOrd="0" destOrd="0" presId="urn:microsoft.com/office/officeart/2005/8/layout/cycle4"/>
    <dgm:cxn modelId="{2FCF9207-B20A-7848-BA6D-4EA22930976B}" type="presParOf" srcId="{5FDA37BE-A1AF-374B-96B0-A3048092713B}" destId="{6B8D8057-E8EC-C54F-BF8C-9870551C5656}" srcOrd="1" destOrd="0" presId="urn:microsoft.com/office/officeart/2005/8/layout/cycle4"/>
    <dgm:cxn modelId="{96C70906-9C06-DB4E-BAD5-78009E506A33}" type="presParOf" srcId="{2FAFF7CB-8E3A-EA46-AE29-EDAA48A7F89C}" destId="{B2194E97-FE7C-8448-9B7D-49FE45FB4F0A}" srcOrd="1" destOrd="0" presId="urn:microsoft.com/office/officeart/2005/8/layout/cycle4"/>
    <dgm:cxn modelId="{8354FAB6-D43A-6840-A711-8605E4142695}" type="presParOf" srcId="{B2194E97-FE7C-8448-9B7D-49FE45FB4F0A}" destId="{7A077A04-F258-3E4C-BD18-D0CE21FBAE84}" srcOrd="0" destOrd="0" presId="urn:microsoft.com/office/officeart/2005/8/layout/cycle4"/>
    <dgm:cxn modelId="{9CEA3B7E-25E4-B44A-A8A9-FBBADEFC1829}" type="presParOf" srcId="{B2194E97-FE7C-8448-9B7D-49FE45FB4F0A}" destId="{4844BA31-CD7C-6A4C-8C95-B7673F298879}" srcOrd="1" destOrd="0" presId="urn:microsoft.com/office/officeart/2005/8/layout/cycle4"/>
    <dgm:cxn modelId="{08F5E7CD-82E7-C44E-B903-6D464312D694}" type="presParOf" srcId="{2FAFF7CB-8E3A-EA46-AE29-EDAA48A7F89C}" destId="{89227C2F-8AC2-1144-8F51-6DDDA0D73EBF}" srcOrd="2" destOrd="0" presId="urn:microsoft.com/office/officeart/2005/8/layout/cycle4"/>
    <dgm:cxn modelId="{92474E28-492D-8947-9823-EF049A6A3EC1}" type="presParOf" srcId="{89227C2F-8AC2-1144-8F51-6DDDA0D73EBF}" destId="{2F5421D6-D8F3-A74A-BBC5-7F529DA37BB0}" srcOrd="0" destOrd="0" presId="urn:microsoft.com/office/officeart/2005/8/layout/cycle4"/>
    <dgm:cxn modelId="{E663D7B5-D752-0949-9151-5447A084C28A}" type="presParOf" srcId="{89227C2F-8AC2-1144-8F51-6DDDA0D73EBF}" destId="{83D0CF2A-B06C-7E4E-8E5E-DBD746003679}" srcOrd="1" destOrd="0" presId="urn:microsoft.com/office/officeart/2005/8/layout/cycle4"/>
    <dgm:cxn modelId="{7C886842-9653-7840-99A8-5C28F17EB72A}" type="presParOf" srcId="{2FAFF7CB-8E3A-EA46-AE29-EDAA48A7F89C}" destId="{DD175EDD-9129-2D44-9648-2BB0A63C26B5}" srcOrd="3" destOrd="0" presId="urn:microsoft.com/office/officeart/2005/8/layout/cycle4"/>
    <dgm:cxn modelId="{8AA332BD-281F-604C-B729-DBA2E3B99869}" type="presParOf" srcId="{DD175EDD-9129-2D44-9648-2BB0A63C26B5}" destId="{8F81BCEF-5A06-9247-92B7-DB3C8C702F9C}" srcOrd="0" destOrd="0" presId="urn:microsoft.com/office/officeart/2005/8/layout/cycle4"/>
    <dgm:cxn modelId="{95BBDE2F-0A25-1F45-83B7-E30F0451749F}" type="presParOf" srcId="{DD175EDD-9129-2D44-9648-2BB0A63C26B5}" destId="{75F9B122-551D-1145-909A-8F708399BCC2}" srcOrd="1" destOrd="0" presId="urn:microsoft.com/office/officeart/2005/8/layout/cycle4"/>
    <dgm:cxn modelId="{05EAEAFF-1C4E-2A49-8AAA-8A0F3114E414}" type="presParOf" srcId="{2FAFF7CB-8E3A-EA46-AE29-EDAA48A7F89C}" destId="{51376FC1-6CE1-8746-A036-2718553ED351}" srcOrd="4" destOrd="0" presId="urn:microsoft.com/office/officeart/2005/8/layout/cycle4"/>
    <dgm:cxn modelId="{B20D98CD-C012-8242-8D38-4A564E45922B}" type="presParOf" srcId="{792161B3-6256-BE43-9146-E017D028C636}" destId="{F5900999-670D-EB48-98A2-DF203620DA68}" srcOrd="1" destOrd="0" presId="urn:microsoft.com/office/officeart/2005/8/layout/cycle4"/>
    <dgm:cxn modelId="{2666E6BD-E651-0948-B7C7-FF3C7ECC4ADD}" type="presParOf" srcId="{F5900999-670D-EB48-98A2-DF203620DA68}" destId="{FC88040D-BD71-5748-87BE-9F166B8ABC1B}" srcOrd="0" destOrd="0" presId="urn:microsoft.com/office/officeart/2005/8/layout/cycle4"/>
    <dgm:cxn modelId="{66D1155B-FA83-744E-B508-A36CB4E9D41F}" type="presParOf" srcId="{F5900999-670D-EB48-98A2-DF203620DA68}" destId="{99276A12-9C7C-7D4B-A320-BEAA66367EFE}" srcOrd="1" destOrd="0" presId="urn:microsoft.com/office/officeart/2005/8/layout/cycle4"/>
    <dgm:cxn modelId="{B0B1C4DA-0DAD-8E40-A240-62D15FAA4A63}" type="presParOf" srcId="{F5900999-670D-EB48-98A2-DF203620DA68}" destId="{06E52673-5799-194E-AB7D-D2D33400D65F}" srcOrd="2" destOrd="0" presId="urn:microsoft.com/office/officeart/2005/8/layout/cycle4"/>
    <dgm:cxn modelId="{46E36060-3C56-D948-A828-6BC3742FF20F}" type="presParOf" srcId="{F5900999-670D-EB48-98A2-DF203620DA68}" destId="{4FD5231D-BD6D-B448-B006-7F3AB889FA9C}" srcOrd="3" destOrd="0" presId="urn:microsoft.com/office/officeart/2005/8/layout/cycle4"/>
    <dgm:cxn modelId="{D9ED373B-0740-E94A-97C7-C8C820417732}" type="presParOf" srcId="{F5900999-670D-EB48-98A2-DF203620DA68}" destId="{B6D5A939-0BB4-C54A-8C5F-002AA08EFC8B}" srcOrd="4" destOrd="0" presId="urn:microsoft.com/office/officeart/2005/8/layout/cycle4"/>
    <dgm:cxn modelId="{B6971649-6AAD-BB4F-9B1C-399EF9F4A0F4}" type="presParOf" srcId="{792161B3-6256-BE43-9146-E017D028C636}" destId="{E87886E8-9097-0B47-842C-6508587C7DCA}" srcOrd="2" destOrd="0" presId="urn:microsoft.com/office/officeart/2005/8/layout/cycle4"/>
    <dgm:cxn modelId="{D743C3E3-78D1-A245-99E5-D1C3857C936F}" type="presParOf" srcId="{792161B3-6256-BE43-9146-E017D028C636}" destId="{2F04626F-09B5-5A40-A586-D9C1A9DE1A5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421D6-D8F3-A74A-BBC5-7F529DA37BB0}">
      <dsp:nvSpPr>
        <dsp:cNvPr id="0" name=""/>
        <dsp:cNvSpPr/>
      </dsp:nvSpPr>
      <dsp:spPr>
        <a:xfrm>
          <a:off x="4730932" y="3253612"/>
          <a:ext cx="2624223" cy="1531112"/>
        </a:xfrm>
        <a:prstGeom prst="roundRect">
          <a:avLst>
            <a:gd name="adj" fmla="val 10000"/>
          </a:avLst>
        </a:prstGeom>
        <a:solidFill>
          <a:schemeClr val="accent6">
            <a:lumMod val="20000"/>
            <a:lumOff val="80000"/>
            <a:alpha val="9000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11 Departments</a:t>
          </a:r>
        </a:p>
        <a:p>
          <a:pPr marL="171450" lvl="1" indent="-171450" algn="l" defTabSz="755650">
            <a:lnSpc>
              <a:spcPct val="90000"/>
            </a:lnSpc>
            <a:spcBef>
              <a:spcPct val="0"/>
            </a:spcBef>
            <a:spcAft>
              <a:spcPct val="15000"/>
            </a:spcAft>
            <a:buChar char="•"/>
          </a:pPr>
          <a:r>
            <a:rPr lang="en-US" sz="1700" kern="1200" dirty="0"/>
            <a:t>17 Individuals</a:t>
          </a:r>
        </a:p>
      </dsp:txBody>
      <dsp:txXfrm>
        <a:off x="5551833" y="3670024"/>
        <a:ext cx="1769688" cy="1081066"/>
      </dsp:txXfrm>
    </dsp:sp>
    <dsp:sp modelId="{8F81BCEF-5A06-9247-92B7-DB3C8C702F9C}">
      <dsp:nvSpPr>
        <dsp:cNvPr id="0" name=""/>
        <dsp:cNvSpPr/>
      </dsp:nvSpPr>
      <dsp:spPr>
        <a:xfrm>
          <a:off x="874444" y="3253612"/>
          <a:ext cx="2624223" cy="1531112"/>
        </a:xfrm>
        <a:prstGeom prst="roundRect">
          <a:avLst>
            <a:gd name="adj" fmla="val 10000"/>
          </a:avLst>
        </a:prstGeom>
        <a:solidFill>
          <a:schemeClr val="accent6">
            <a:lumMod val="20000"/>
            <a:lumOff val="80000"/>
            <a:alpha val="9000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42 Residents</a:t>
          </a:r>
        </a:p>
      </dsp:txBody>
      <dsp:txXfrm>
        <a:off x="908078" y="3670024"/>
        <a:ext cx="1769688" cy="1081066"/>
      </dsp:txXfrm>
    </dsp:sp>
    <dsp:sp modelId="{7A077A04-F258-3E4C-BD18-D0CE21FBAE84}">
      <dsp:nvSpPr>
        <dsp:cNvPr id="0" name=""/>
        <dsp:cNvSpPr/>
      </dsp:nvSpPr>
      <dsp:spPr>
        <a:xfrm>
          <a:off x="4730932" y="0"/>
          <a:ext cx="2624223" cy="1531112"/>
        </a:xfrm>
        <a:prstGeom prst="roundRect">
          <a:avLst>
            <a:gd name="adj" fmla="val 10000"/>
          </a:avLst>
        </a:prstGeom>
        <a:solidFill>
          <a:schemeClr val="accent6">
            <a:lumMod val="20000"/>
            <a:lumOff val="80000"/>
            <a:alpha val="9000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10 Leaders from the local communities</a:t>
          </a:r>
        </a:p>
      </dsp:txBody>
      <dsp:txXfrm>
        <a:off x="5551833" y="33634"/>
        <a:ext cx="1769688" cy="1081066"/>
      </dsp:txXfrm>
    </dsp:sp>
    <dsp:sp modelId="{B0681D22-6DC6-5C44-9A0F-8231935DB9B6}">
      <dsp:nvSpPr>
        <dsp:cNvPr id="0" name=""/>
        <dsp:cNvSpPr/>
      </dsp:nvSpPr>
      <dsp:spPr>
        <a:xfrm>
          <a:off x="874444" y="0"/>
          <a:ext cx="2624223" cy="1531112"/>
        </a:xfrm>
        <a:prstGeom prst="roundRect">
          <a:avLst>
            <a:gd name="adj" fmla="val 10000"/>
          </a:avLst>
        </a:prstGeom>
        <a:solidFill>
          <a:schemeClr val="accent6">
            <a:lumMod val="20000"/>
            <a:lumOff val="80000"/>
            <a:alpha val="9000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2 Researchers</a:t>
          </a:r>
        </a:p>
        <a:p>
          <a:pPr marL="171450" lvl="1" indent="-171450" algn="l" defTabSz="755650">
            <a:lnSpc>
              <a:spcPct val="90000"/>
            </a:lnSpc>
            <a:spcBef>
              <a:spcPct val="0"/>
            </a:spcBef>
            <a:spcAft>
              <a:spcPct val="15000"/>
            </a:spcAft>
            <a:buChar char="•"/>
          </a:pPr>
          <a:r>
            <a:rPr lang="en-US" sz="1700" kern="1200" dirty="0"/>
            <a:t>1 External facilitator</a:t>
          </a:r>
        </a:p>
      </dsp:txBody>
      <dsp:txXfrm>
        <a:off x="908078" y="33634"/>
        <a:ext cx="1769688" cy="1081066"/>
      </dsp:txXfrm>
    </dsp:sp>
    <dsp:sp modelId="{FC88040D-BD71-5748-87BE-9F166B8ABC1B}">
      <dsp:nvSpPr>
        <dsp:cNvPr id="0" name=""/>
        <dsp:cNvSpPr/>
      </dsp:nvSpPr>
      <dsp:spPr>
        <a:xfrm>
          <a:off x="1995166" y="272729"/>
          <a:ext cx="2071785" cy="2071785"/>
        </a:xfrm>
        <a:prstGeom prst="pieWedge">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Researchers &amp; Facilitator</a:t>
          </a:r>
        </a:p>
      </dsp:txBody>
      <dsp:txXfrm>
        <a:off x="2601978" y="879541"/>
        <a:ext cx="1464973" cy="1464973"/>
      </dsp:txXfrm>
    </dsp:sp>
    <dsp:sp modelId="{99276A12-9C7C-7D4B-A320-BEAA66367EFE}">
      <dsp:nvSpPr>
        <dsp:cNvPr id="0" name=""/>
        <dsp:cNvSpPr/>
      </dsp:nvSpPr>
      <dsp:spPr>
        <a:xfrm rot="5400000">
          <a:off x="4162647" y="272729"/>
          <a:ext cx="2071785" cy="2071785"/>
        </a:xfrm>
        <a:prstGeom prst="pieWedge">
          <a:avLst/>
        </a:prstGeom>
        <a:gradFill rotWithShape="0">
          <a:gsLst>
            <a:gs pos="0">
              <a:schemeClr val="accent6">
                <a:shade val="50000"/>
                <a:hueOff val="184212"/>
                <a:satOff val="-8053"/>
                <a:lumOff val="21981"/>
                <a:alphaOff val="0"/>
                <a:satMod val="103000"/>
                <a:lumMod val="102000"/>
                <a:tint val="94000"/>
              </a:schemeClr>
            </a:gs>
            <a:gs pos="50000">
              <a:schemeClr val="accent6">
                <a:shade val="50000"/>
                <a:hueOff val="184212"/>
                <a:satOff val="-8053"/>
                <a:lumOff val="21981"/>
                <a:alphaOff val="0"/>
                <a:satMod val="110000"/>
                <a:lumMod val="100000"/>
                <a:shade val="100000"/>
              </a:schemeClr>
            </a:gs>
            <a:gs pos="100000">
              <a:schemeClr val="accent6">
                <a:shade val="50000"/>
                <a:hueOff val="184212"/>
                <a:satOff val="-8053"/>
                <a:lumOff val="21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Community leaders</a:t>
          </a:r>
        </a:p>
      </dsp:txBody>
      <dsp:txXfrm rot="-5400000">
        <a:off x="4162647" y="879541"/>
        <a:ext cx="1464973" cy="1464973"/>
      </dsp:txXfrm>
    </dsp:sp>
    <dsp:sp modelId="{06E52673-5799-194E-AB7D-D2D33400D65F}">
      <dsp:nvSpPr>
        <dsp:cNvPr id="0" name=""/>
        <dsp:cNvSpPr/>
      </dsp:nvSpPr>
      <dsp:spPr>
        <a:xfrm rot="10800000">
          <a:off x="4162647" y="2440209"/>
          <a:ext cx="2071785" cy="2071785"/>
        </a:xfrm>
        <a:prstGeom prst="pieWedge">
          <a:avLst/>
        </a:prstGeom>
        <a:gradFill rotWithShape="0">
          <a:gsLst>
            <a:gs pos="0">
              <a:schemeClr val="accent6">
                <a:shade val="50000"/>
                <a:hueOff val="368424"/>
                <a:satOff val="-16105"/>
                <a:lumOff val="43961"/>
                <a:alphaOff val="0"/>
                <a:satMod val="103000"/>
                <a:lumMod val="102000"/>
                <a:tint val="94000"/>
              </a:schemeClr>
            </a:gs>
            <a:gs pos="50000">
              <a:schemeClr val="accent6">
                <a:shade val="50000"/>
                <a:hueOff val="368424"/>
                <a:satOff val="-16105"/>
                <a:lumOff val="43961"/>
                <a:alphaOff val="0"/>
                <a:satMod val="110000"/>
                <a:lumMod val="100000"/>
                <a:shade val="100000"/>
              </a:schemeClr>
            </a:gs>
            <a:gs pos="100000">
              <a:schemeClr val="accent6">
                <a:shade val="50000"/>
                <a:hueOff val="368424"/>
                <a:satOff val="-16105"/>
                <a:lumOff val="43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City officials</a:t>
          </a:r>
        </a:p>
      </dsp:txBody>
      <dsp:txXfrm rot="10800000">
        <a:off x="4162647" y="2440209"/>
        <a:ext cx="1464973" cy="1464973"/>
      </dsp:txXfrm>
    </dsp:sp>
    <dsp:sp modelId="{4FD5231D-BD6D-B448-B006-7F3AB889FA9C}">
      <dsp:nvSpPr>
        <dsp:cNvPr id="0" name=""/>
        <dsp:cNvSpPr/>
      </dsp:nvSpPr>
      <dsp:spPr>
        <a:xfrm rot="16200000">
          <a:off x="1995166" y="2440209"/>
          <a:ext cx="2071785" cy="2071785"/>
        </a:xfrm>
        <a:prstGeom prst="pieWedge">
          <a:avLst/>
        </a:prstGeom>
        <a:gradFill rotWithShape="0">
          <a:gsLst>
            <a:gs pos="0">
              <a:schemeClr val="accent6">
                <a:shade val="50000"/>
                <a:hueOff val="184212"/>
                <a:satOff val="-8053"/>
                <a:lumOff val="21981"/>
                <a:alphaOff val="0"/>
                <a:satMod val="103000"/>
                <a:lumMod val="102000"/>
                <a:tint val="94000"/>
              </a:schemeClr>
            </a:gs>
            <a:gs pos="50000">
              <a:schemeClr val="accent6">
                <a:shade val="50000"/>
                <a:hueOff val="184212"/>
                <a:satOff val="-8053"/>
                <a:lumOff val="21981"/>
                <a:alphaOff val="0"/>
                <a:satMod val="110000"/>
                <a:lumMod val="100000"/>
                <a:shade val="100000"/>
              </a:schemeClr>
            </a:gs>
            <a:gs pos="100000">
              <a:schemeClr val="accent6">
                <a:shade val="50000"/>
                <a:hueOff val="184212"/>
                <a:satOff val="-8053"/>
                <a:lumOff val="21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Community residents</a:t>
          </a:r>
        </a:p>
      </dsp:txBody>
      <dsp:txXfrm rot="5400000">
        <a:off x="2601978" y="2440209"/>
        <a:ext cx="1464973" cy="1464973"/>
      </dsp:txXfrm>
    </dsp:sp>
    <dsp:sp modelId="{E87886E8-9097-0B47-842C-6508587C7DCA}">
      <dsp:nvSpPr>
        <dsp:cNvPr id="0" name=""/>
        <dsp:cNvSpPr/>
      </dsp:nvSpPr>
      <dsp:spPr>
        <a:xfrm>
          <a:off x="3757141" y="1961737"/>
          <a:ext cx="715316" cy="622014"/>
        </a:xfrm>
        <a:prstGeom prst="circularArrow">
          <a:avLst/>
        </a:prstGeom>
        <a:gradFill rotWithShape="0">
          <a:gsLst>
            <a:gs pos="0">
              <a:schemeClr val="accent6">
                <a:tint val="55000"/>
                <a:hueOff val="0"/>
                <a:satOff val="0"/>
                <a:lumOff val="0"/>
                <a:alphaOff val="0"/>
                <a:satMod val="103000"/>
                <a:lumMod val="102000"/>
                <a:tint val="94000"/>
              </a:schemeClr>
            </a:gs>
            <a:gs pos="50000">
              <a:schemeClr val="accent6">
                <a:tint val="55000"/>
                <a:hueOff val="0"/>
                <a:satOff val="0"/>
                <a:lumOff val="0"/>
                <a:alphaOff val="0"/>
                <a:satMod val="110000"/>
                <a:lumMod val="100000"/>
                <a:shade val="100000"/>
              </a:schemeClr>
            </a:gs>
            <a:gs pos="100000">
              <a:schemeClr val="accent6">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2F04626F-09B5-5A40-A586-D9C1A9DE1A53}">
      <dsp:nvSpPr>
        <dsp:cNvPr id="0" name=""/>
        <dsp:cNvSpPr/>
      </dsp:nvSpPr>
      <dsp:spPr>
        <a:xfrm rot="10800000">
          <a:off x="3757141" y="2200973"/>
          <a:ext cx="715316" cy="622014"/>
        </a:xfrm>
        <a:prstGeom prst="circularArrow">
          <a:avLst/>
        </a:prstGeom>
        <a:gradFill rotWithShape="0">
          <a:gsLst>
            <a:gs pos="0">
              <a:schemeClr val="accent6">
                <a:tint val="55000"/>
                <a:hueOff val="0"/>
                <a:satOff val="0"/>
                <a:lumOff val="0"/>
                <a:alphaOff val="0"/>
                <a:satMod val="103000"/>
                <a:lumMod val="102000"/>
                <a:tint val="94000"/>
              </a:schemeClr>
            </a:gs>
            <a:gs pos="50000">
              <a:schemeClr val="accent6">
                <a:tint val="55000"/>
                <a:hueOff val="0"/>
                <a:satOff val="0"/>
                <a:lumOff val="0"/>
                <a:alphaOff val="0"/>
                <a:satMod val="110000"/>
                <a:lumMod val="100000"/>
                <a:shade val="100000"/>
              </a:schemeClr>
            </a:gs>
            <a:gs pos="100000">
              <a:schemeClr val="accent6">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6DF9-F0A8-42C4-8073-753FE7A813F5}" type="datetimeFigureOut">
              <a:rPr lang="en-AU" smtClean="0"/>
              <a:t>29/06/2021</a:t>
            </a:fld>
            <a:endParaRPr lang="en-AU"/>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AU"/>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84118-C42D-41FE-A410-D319179E407E}" type="slidenum">
              <a:rPr lang="en-AU" smtClean="0"/>
              <a:t>‹nr.›</a:t>
            </a:fld>
            <a:endParaRPr lang="en-AU"/>
          </a:p>
        </p:txBody>
      </p:sp>
    </p:spTree>
    <p:extLst>
      <p:ext uri="{BB962C8B-B14F-4D97-AF65-F5344CB8AC3E}">
        <p14:creationId xmlns:p14="http://schemas.microsoft.com/office/powerpoint/2010/main" val="307532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09538" y="742950"/>
            <a:ext cx="6578600"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812662" rtl="0" eaLnBrk="1" fontAlgn="base" latinLnBrk="0" hangingPunct="1">
              <a:lnSpc>
                <a:spcPct val="100000"/>
              </a:lnSpc>
              <a:spcBef>
                <a:spcPct val="0"/>
              </a:spcBef>
              <a:spcAft>
                <a:spcPct val="0"/>
              </a:spcAft>
              <a:buClrTx/>
              <a:buSzTx/>
              <a:buFontTx/>
              <a:buNone/>
              <a:tabLst/>
              <a:defRPr/>
            </a:pPr>
            <a:fld id="{6E34FFA0-9272-416F-886C-EF3A4E15E7AB}"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2662" rtl="0" eaLnBrk="1" fontAlgn="base" latinLnBrk="0" hangingPunct="1">
                <a:lnSpc>
                  <a:spcPct val="100000"/>
                </a:lnSpc>
                <a:spcBef>
                  <a:spcPct val="0"/>
                </a:spcBef>
                <a:spcAft>
                  <a:spcPct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283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Fertile conditions? Base, energy, seed, care, time. ~find definition of ecosystem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33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community scorecard process taught is that in order to improve local governance we need to change the way we observe local problems and we relate to each other</a:t>
            </a:r>
          </a:p>
          <a:p>
            <a:r>
              <a:rPr lang="en-ZA" dirty="0"/>
              <a:t>So to improve citizen and community engagement and enhance collective well-being we need to learn to collaborate </a:t>
            </a:r>
          </a:p>
          <a:p>
            <a:r>
              <a:rPr lang="en-ZA" dirty="0"/>
              <a:t>Informing this transformation requires a broader disciplinary lens</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3AE68-1DD0-4869-8456-53EE6F9C2ED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65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09" indent="-285734">
              <a:defRPr sz="1200">
                <a:solidFill>
                  <a:schemeClr val="tx1"/>
                </a:solidFill>
                <a:latin typeface="Calibri" charset="0"/>
                <a:ea typeface="ＭＳ Ｐゴシック" charset="0"/>
              </a:defRPr>
            </a:lvl2pPr>
            <a:lvl3pPr marL="1142937" indent="-228587">
              <a:defRPr sz="1200">
                <a:solidFill>
                  <a:schemeClr val="tx1"/>
                </a:solidFill>
                <a:latin typeface="Calibri" charset="0"/>
                <a:ea typeface="ＭＳ Ｐゴシック" charset="0"/>
              </a:defRPr>
            </a:lvl3pPr>
            <a:lvl4pPr marL="1600111" indent="-228587">
              <a:defRPr sz="1200">
                <a:solidFill>
                  <a:schemeClr val="tx1"/>
                </a:solidFill>
                <a:latin typeface="Calibri" charset="0"/>
                <a:ea typeface="ＭＳ Ｐゴシック" charset="0"/>
              </a:defRPr>
            </a:lvl4pPr>
            <a:lvl5pPr marL="2057287" indent="-228587">
              <a:defRPr sz="1200">
                <a:solidFill>
                  <a:schemeClr val="tx1"/>
                </a:solidFill>
                <a:latin typeface="Calibri" charset="0"/>
                <a:ea typeface="ＭＳ Ｐゴシック" charset="0"/>
              </a:defRPr>
            </a:lvl5pPr>
            <a:lvl6pPr marL="2514461" indent="-228587" eaLnBrk="0" fontAlgn="base" hangingPunct="0">
              <a:spcBef>
                <a:spcPct val="30000"/>
              </a:spcBef>
              <a:spcAft>
                <a:spcPct val="0"/>
              </a:spcAft>
              <a:defRPr sz="1200">
                <a:solidFill>
                  <a:schemeClr val="tx1"/>
                </a:solidFill>
                <a:latin typeface="Calibri" charset="0"/>
                <a:ea typeface="ＭＳ Ｐゴシック" charset="0"/>
              </a:defRPr>
            </a:lvl6pPr>
            <a:lvl7pPr marL="2971635" indent="-228587" eaLnBrk="0" fontAlgn="base" hangingPunct="0">
              <a:spcBef>
                <a:spcPct val="30000"/>
              </a:spcBef>
              <a:spcAft>
                <a:spcPct val="0"/>
              </a:spcAft>
              <a:defRPr sz="1200">
                <a:solidFill>
                  <a:schemeClr val="tx1"/>
                </a:solidFill>
                <a:latin typeface="Calibri" charset="0"/>
                <a:ea typeface="ＭＳ Ｐゴシック" charset="0"/>
              </a:defRPr>
            </a:lvl7pPr>
            <a:lvl8pPr marL="3428811" indent="-228587" eaLnBrk="0" fontAlgn="base" hangingPunct="0">
              <a:spcBef>
                <a:spcPct val="30000"/>
              </a:spcBef>
              <a:spcAft>
                <a:spcPct val="0"/>
              </a:spcAft>
              <a:defRPr sz="1200">
                <a:solidFill>
                  <a:schemeClr val="tx1"/>
                </a:solidFill>
                <a:latin typeface="Calibri" charset="0"/>
                <a:ea typeface="ＭＳ Ｐゴシック" charset="0"/>
              </a:defRPr>
            </a:lvl8pPr>
            <a:lvl9pPr marL="3885985" indent="-228587" eaLnBrk="0" fontAlgn="base" hangingPunct="0">
              <a:spcBef>
                <a:spcPct val="30000"/>
              </a:spcBef>
              <a:spcAft>
                <a:spcPct val="0"/>
              </a:spcAft>
              <a:defRPr sz="12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DF0EF5A-2AFD-0741-BC01-D1234EA1A5F2}" type="slidenum">
              <a:rPr kumimoji="0" lang="en-ZA"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09" indent="-285734">
              <a:defRPr sz="1200">
                <a:solidFill>
                  <a:schemeClr val="tx1"/>
                </a:solidFill>
                <a:latin typeface="Calibri" charset="0"/>
                <a:ea typeface="ＭＳ Ｐゴシック" charset="0"/>
              </a:defRPr>
            </a:lvl2pPr>
            <a:lvl3pPr marL="1142937" indent="-228587">
              <a:defRPr sz="1200">
                <a:solidFill>
                  <a:schemeClr val="tx1"/>
                </a:solidFill>
                <a:latin typeface="Calibri" charset="0"/>
                <a:ea typeface="ＭＳ Ｐゴシック" charset="0"/>
              </a:defRPr>
            </a:lvl3pPr>
            <a:lvl4pPr marL="1600111" indent="-228587">
              <a:defRPr sz="1200">
                <a:solidFill>
                  <a:schemeClr val="tx1"/>
                </a:solidFill>
                <a:latin typeface="Calibri" charset="0"/>
                <a:ea typeface="ＭＳ Ｐゴシック" charset="0"/>
              </a:defRPr>
            </a:lvl4pPr>
            <a:lvl5pPr marL="2057287" indent="-228587">
              <a:defRPr sz="1200">
                <a:solidFill>
                  <a:schemeClr val="tx1"/>
                </a:solidFill>
                <a:latin typeface="Calibri" charset="0"/>
                <a:ea typeface="ＭＳ Ｐゴシック" charset="0"/>
              </a:defRPr>
            </a:lvl5pPr>
            <a:lvl6pPr marL="2514461" indent="-228587" eaLnBrk="0" fontAlgn="base" hangingPunct="0">
              <a:spcBef>
                <a:spcPct val="30000"/>
              </a:spcBef>
              <a:spcAft>
                <a:spcPct val="0"/>
              </a:spcAft>
              <a:defRPr sz="1200">
                <a:solidFill>
                  <a:schemeClr val="tx1"/>
                </a:solidFill>
                <a:latin typeface="Calibri" charset="0"/>
                <a:ea typeface="ＭＳ Ｐゴシック" charset="0"/>
              </a:defRPr>
            </a:lvl6pPr>
            <a:lvl7pPr marL="2971635" indent="-228587" eaLnBrk="0" fontAlgn="base" hangingPunct="0">
              <a:spcBef>
                <a:spcPct val="30000"/>
              </a:spcBef>
              <a:spcAft>
                <a:spcPct val="0"/>
              </a:spcAft>
              <a:defRPr sz="1200">
                <a:solidFill>
                  <a:schemeClr val="tx1"/>
                </a:solidFill>
                <a:latin typeface="Calibri" charset="0"/>
                <a:ea typeface="ＭＳ Ｐゴシック" charset="0"/>
              </a:defRPr>
            </a:lvl7pPr>
            <a:lvl8pPr marL="3428811" indent="-228587" eaLnBrk="0" fontAlgn="base" hangingPunct="0">
              <a:spcBef>
                <a:spcPct val="30000"/>
              </a:spcBef>
              <a:spcAft>
                <a:spcPct val="0"/>
              </a:spcAft>
              <a:defRPr sz="1200">
                <a:solidFill>
                  <a:schemeClr val="tx1"/>
                </a:solidFill>
                <a:latin typeface="Calibri" charset="0"/>
                <a:ea typeface="ＭＳ Ｐゴシック" charset="0"/>
              </a:defRPr>
            </a:lvl8pPr>
            <a:lvl9pPr marL="3885985" indent="-228587" eaLnBrk="0" fontAlgn="base" hangingPunct="0">
              <a:spcBef>
                <a:spcPct val="30000"/>
              </a:spcBef>
              <a:spcAft>
                <a:spcPct val="0"/>
              </a:spcAft>
              <a:defRPr sz="1200">
                <a:solidFill>
                  <a:schemeClr val="tx1"/>
                </a:solidFill>
                <a:latin typeface="Calibri"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689BD6-ABCD-8547-A420-59D6412732A1}" type="slidenum">
              <a:rPr kumimoji="0" lang="en-ZA"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A6397-9358-D442-837C-8664B69ADC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61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A6397-9358-D442-837C-8664B69ADC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05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Perpetua" panose="02020502060401020303" pitchFamily="18" charset="0"/>
              </a:rPr>
              <a:t>Jenny </a:t>
            </a:r>
            <a:r>
              <a:rPr lang="en-US" dirty="0" err="1">
                <a:latin typeface="Perpetua" panose="02020502060401020303" pitchFamily="18" charset="0"/>
              </a:rPr>
              <a:t>Hasenfuss</a:t>
            </a:r>
            <a:r>
              <a:rPr lang="en-GB" dirty="0"/>
              <a:t>’s </a:t>
            </a:r>
            <a:r>
              <a:rPr lang="en-AU" dirty="0"/>
              <a:t>presentation focuses on practical case studies of public engagement activities which hopefully complements the academic and theoretical content of the programme</a:t>
            </a:r>
          </a:p>
          <a:p>
            <a:r>
              <a:rPr lang="en-US" dirty="0">
                <a:effectLst/>
                <a:latin typeface="Perpetua" panose="02020502060401020303" pitchFamily="18" charset="0"/>
              </a:rPr>
              <a:t>Diana Sanchez Betancourt </a:t>
            </a:r>
            <a:r>
              <a:rPr lang="en-AU" dirty="0">
                <a:effectLst/>
                <a:latin typeface="Perpetua" panose="02020502060401020303" pitchFamily="18" charset="0"/>
              </a:rPr>
              <a:t> presentation draws on her work in the </a:t>
            </a:r>
            <a:r>
              <a:rPr lang="en-US" dirty="0">
                <a:effectLst/>
                <a:latin typeface="Perpetua" panose="02020502060401020303" pitchFamily="18" charset="0"/>
              </a:rPr>
              <a:t>Open Streets Cape Town Project, a citizen-driven initiative working to change how we use, perceive and experience streets.</a:t>
            </a:r>
            <a:endParaRPr lang="en-AU" dirty="0"/>
          </a:p>
          <a:p>
            <a:endParaRPr lang="en-GB" dirty="0"/>
          </a:p>
        </p:txBody>
      </p:sp>
      <p:sp>
        <p:nvSpPr>
          <p:cNvPr id="4" name="Slide Number Placeholder 3"/>
          <p:cNvSpPr>
            <a:spLocks noGrp="1"/>
          </p:cNvSpPr>
          <p:nvPr>
            <p:ph type="sldNum" sz="quarter" idx="5"/>
          </p:nvPr>
        </p:nvSpPr>
        <p:spPr/>
        <p:txBody>
          <a:bodyPr/>
          <a:lstStyle/>
          <a:p>
            <a:pPr marL="0" marR="0" lvl="0" indent="0" algn="r" defTabSz="813930" rtl="0" eaLnBrk="1" fontAlgn="auto" latinLnBrk="0" hangingPunct="1">
              <a:lnSpc>
                <a:spcPct val="100000"/>
              </a:lnSpc>
              <a:spcBef>
                <a:spcPts val="0"/>
              </a:spcBef>
              <a:spcAft>
                <a:spcPts val="0"/>
              </a:spcAft>
              <a:buClrTx/>
              <a:buSzTx/>
              <a:buFontTx/>
              <a:buNone/>
              <a:tabLst/>
              <a:defRPr/>
            </a:pPr>
            <a:fld id="{B675F4C3-16DD-443E-96D9-7789C8BC34B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393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40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813930" rtl="0" eaLnBrk="1" fontAlgn="auto" latinLnBrk="0" hangingPunct="1">
              <a:lnSpc>
                <a:spcPct val="100000"/>
              </a:lnSpc>
              <a:spcBef>
                <a:spcPts val="0"/>
              </a:spcBef>
              <a:spcAft>
                <a:spcPts val="0"/>
              </a:spcAft>
              <a:buClrTx/>
              <a:buSzTx/>
              <a:buFontTx/>
              <a:buNone/>
              <a:tabLst/>
              <a:defRPr/>
            </a:pPr>
            <a:fld id="{B675F4C3-16DD-443E-96D9-7789C8BC34B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393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64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presentation will focus upon some of the key aspects of how to support </a:t>
            </a:r>
            <a:r>
              <a:rPr lang="en-GB" dirty="0"/>
              <a:t>effective co-creation with societal stakeholders.</a:t>
            </a:r>
          </a:p>
          <a:p>
            <a:r>
              <a:rPr lang="en-GB" dirty="0"/>
              <a:t>This presentation is not exhaustive or comprehensive of the whole public engagement field which is extensive, broad and growing.</a:t>
            </a:r>
          </a:p>
          <a:p>
            <a:endParaRPr lang="en-GB" dirty="0"/>
          </a:p>
          <a:p>
            <a:r>
              <a:rPr lang="en-GB" dirty="0"/>
              <a:t>Rather it will centre upon a method for stakeholder involvement developed in England. </a:t>
            </a:r>
          </a:p>
          <a:p>
            <a:endParaRPr lang="en-GB" dirty="0"/>
          </a:p>
          <a:p>
            <a:r>
              <a:rPr lang="en-GB" b="1" dirty="0"/>
              <a:t>Co-creation toolkit example: This co-produced toolkit </a:t>
            </a:r>
            <a:r>
              <a:rPr lang="en-GB" dirty="0"/>
              <a:t>developed in England with a range of partners</a:t>
            </a:r>
          </a:p>
          <a:p>
            <a:r>
              <a:rPr lang="en-GB" b="1" dirty="0"/>
              <a:t>Key principles for connecting with stakeholders to </a:t>
            </a:r>
            <a:r>
              <a:rPr lang="en-GB" dirty="0"/>
              <a:t>cultivate and nourish effective engagement and involvement for impactful research</a:t>
            </a:r>
          </a:p>
          <a:p>
            <a:r>
              <a:rPr lang="en-GB" dirty="0"/>
              <a:t>Will consider three areas of pertinence in UK setting of research ecosystem:</a:t>
            </a:r>
          </a:p>
          <a:p>
            <a:r>
              <a:rPr lang="en-GB" dirty="0"/>
              <a:t>Public engagement, </a:t>
            </a:r>
          </a:p>
          <a:p>
            <a:r>
              <a:rPr lang="en-GB" dirty="0"/>
              <a:t>patient engagement, </a:t>
            </a:r>
          </a:p>
          <a:p>
            <a:r>
              <a:rPr lang="en-GB" dirty="0"/>
              <a:t>policy engagement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62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Credits: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booklet was developed by: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Caroline Afolabi, Success4All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Pippa Coutts, Carnegie UK Trust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Jeremy Cripps, Children North East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Simon Hanson, Federation of Small Businesses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Jenny Hasenfuss, Newcastle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Phillip Hunter, Newcastle City Council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Karen Laing, Newcastle University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Mark </a:t>
            </a:r>
            <a:r>
              <a:rPr lang="en-GB" dirty="0" err="1"/>
              <a:t>Shucksmith</a:t>
            </a:r>
            <a:r>
              <a:rPr lang="en-GB" dirty="0"/>
              <a:t>, Newcastle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Thanks also go to all those too numerous to name who took part in our discussions around what a toolkit for co-creation might look like. We are indebted to you all.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6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blend and balance of rational and relational aspects as explored by Julia Unwin in 2018 became a central component of the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Scottish Government in 2018 adopted kindness as one of its core values in its 2018 National Kindness, emotions and human relationships 30 Performance Framework (Scottish Government,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As a piece of statecraft this is ground breaking and significant. And it has well recognised implications in a number of directions but specifically: Measuring and auditing for kindness Policy design for kindness Regulating for kindness The challenge is to ensure that the great potential of this commitment does drive the higher levels of trust, and engagement, that those designing the framework intend.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88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Rational: </a:t>
            </a:r>
          </a:p>
          <a:p>
            <a:r>
              <a:rPr lang="en-GB" dirty="0"/>
              <a:t>Relational: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98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patient engagement (NIHR funding 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brokerage staff who know rational and relational,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trust and communication= relational,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65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Metz, A, Boaz, A, Robert, GB </a:t>
            </a:r>
          </a:p>
          <a:p>
            <a:pPr marL="0" indent="0">
              <a:buNone/>
            </a:pPr>
            <a:r>
              <a:rPr lang="en-GB" dirty="0"/>
              <a:t>‘</a:t>
            </a:r>
            <a:r>
              <a:rPr lang="en-GB" i="1" dirty="0"/>
              <a:t>Co-creative approaches to knowledge production : what next for bridging the research to practice gap?’”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90F1F-92AF-415D-9AFB-E12B71806B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589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55146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17238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18068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2"/>
            <a:ext cx="10515600" cy="3818806"/>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3561273" y="5231323"/>
            <a:ext cx="8411750" cy="834871"/>
          </a:xfrm>
        </p:spPr>
        <p:txBody>
          <a:bodyPr/>
          <a:lstStyle>
            <a:lvl1pPr marL="0" indent="0" algn="r">
              <a:lnSpc>
                <a:spcPct val="100000"/>
              </a:lnSpc>
              <a:buNone/>
              <a:defRPr sz="2400"/>
            </a:lvl1pPr>
            <a:lvl2pPr marL="457182" indent="0" algn="ctr">
              <a:buNone/>
              <a:defRPr sz="2000"/>
            </a:lvl2pPr>
            <a:lvl3pPr marL="914364" indent="0" algn="ctr">
              <a:buNone/>
              <a:defRPr sz="1800"/>
            </a:lvl3pPr>
            <a:lvl4pPr marL="1371545" indent="0" algn="ctr">
              <a:buNone/>
              <a:defRPr sz="1600"/>
            </a:lvl4pPr>
            <a:lvl5pPr marL="1828727" indent="0" algn="ctr">
              <a:buNone/>
              <a:defRPr sz="1600"/>
            </a:lvl5pPr>
            <a:lvl6pPr marL="2285909" indent="0" algn="ctr">
              <a:buNone/>
              <a:defRPr sz="1600"/>
            </a:lvl6pPr>
            <a:lvl7pPr marL="2743091" indent="0" algn="ctr">
              <a:buNone/>
              <a:defRPr sz="1600"/>
            </a:lvl7pPr>
            <a:lvl8pPr marL="3200272" indent="0" algn="ctr">
              <a:buNone/>
              <a:defRPr sz="1600"/>
            </a:lvl8pPr>
            <a:lvl9pPr marL="3657454"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r>
              <a:rPr lang="en-GB" dirty="0" err="1"/>
              <a:t>www;ieri;org;za</a:t>
            </a:r>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a:defRPr/>
            </a:pPr>
            <a:fld id="{AFBCFFFB-34FD-495D-86D9-2A71BF1127BE}" type="slidenum">
              <a:rPr lang="en-GB" smtClean="0"/>
              <a:pPr>
                <a:defRPr/>
              </a:pPr>
              <a:t>‹nr.›</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6942" y="71442"/>
            <a:ext cx="3283565" cy="95016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26636" y="78799"/>
            <a:ext cx="5056313" cy="844322"/>
          </a:xfrm>
          <a:prstGeom prst="rect">
            <a:avLst/>
          </a:prstGeom>
        </p:spPr>
      </p:pic>
    </p:spTree>
    <p:extLst>
      <p:ext uri="{BB962C8B-B14F-4D97-AF65-F5344CB8AC3E}">
        <p14:creationId xmlns:p14="http://schemas.microsoft.com/office/powerpoint/2010/main" val="1179180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2173" y="102230"/>
            <a:ext cx="11269294" cy="952952"/>
          </a:xfrm>
        </p:spPr>
        <p:txBody>
          <a:bodyPr/>
          <a:lstStyle/>
          <a:p>
            <a:r>
              <a:rPr lang="en-US"/>
              <a:t>Click to edit Master title style</a:t>
            </a:r>
            <a:endParaRPr lang="en-GB"/>
          </a:p>
        </p:txBody>
      </p:sp>
      <p:sp>
        <p:nvSpPr>
          <p:cNvPr id="3" name="Content Placeholder 2"/>
          <p:cNvSpPr>
            <a:spLocks noGrp="1"/>
          </p:cNvSpPr>
          <p:nvPr>
            <p:ph idx="1"/>
          </p:nvPr>
        </p:nvSpPr>
        <p:spPr>
          <a:xfrm>
            <a:off x="133737" y="1139146"/>
            <a:ext cx="11967730" cy="5037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sz="1440"/>
            </a:lvl1pPr>
          </a:lstStyle>
          <a:p>
            <a:pPr>
              <a:defRPr/>
            </a:pPr>
            <a:r>
              <a:rPr lang="en-GB" dirty="0"/>
              <a:t>Saturday, 23 October 2010</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sz="960"/>
            </a:lvl1pPr>
          </a:lstStyle>
          <a:p>
            <a:pPr>
              <a:defRPr/>
            </a:pPr>
            <a:r>
              <a:rPr lang="en-GB" dirty="0" err="1"/>
              <a:t>www;ieri;org;za</a:t>
            </a:r>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a:defRPr/>
            </a:pPr>
            <a:fld id="{23CB7852-5C75-499D-8C35-66CCD5A5D644}" type="slidenum">
              <a:rPr lang="en-GB" smtClean="0"/>
              <a:pPr>
                <a:defRPr/>
              </a:pPr>
              <a:t>‹nr.›</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738" y="286104"/>
            <a:ext cx="575192" cy="769078"/>
          </a:xfrm>
          <a:prstGeom prst="rect">
            <a:avLst/>
          </a:prstGeom>
        </p:spPr>
      </p:pic>
    </p:spTree>
    <p:extLst>
      <p:ext uri="{BB962C8B-B14F-4D97-AF65-F5344CB8AC3E}">
        <p14:creationId xmlns:p14="http://schemas.microsoft.com/office/powerpoint/2010/main" val="326934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1263267" cy="1112309"/>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90533" y="1182351"/>
            <a:ext cx="5929267" cy="4994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186899"/>
            <a:ext cx="6005467" cy="4990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sz="1440"/>
            </a:lvl1pPr>
          </a:lstStyle>
          <a:p>
            <a:pPr>
              <a:defRPr/>
            </a:pPr>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r>
              <a:rPr lang="en-GB" dirty="0" err="1"/>
              <a:t>www;ieri;org;za</a:t>
            </a:r>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a:defRPr/>
            </a:pPr>
            <a:fld id="{BCBCEF48-2F6F-4251-8835-820ECFF5CB21}" type="slidenum">
              <a:rPr lang="en-GB" smtClean="0"/>
              <a:pPr>
                <a:defRPr/>
              </a:pPr>
              <a:t>‹nr.›</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533" y="0"/>
            <a:ext cx="747667" cy="1112309"/>
          </a:xfrm>
          <a:prstGeom prst="rect">
            <a:avLst/>
          </a:prstGeom>
        </p:spPr>
      </p:pic>
    </p:spTree>
    <p:extLst>
      <p:ext uri="{BB962C8B-B14F-4D97-AF65-F5344CB8AC3E}">
        <p14:creationId xmlns:p14="http://schemas.microsoft.com/office/powerpoint/2010/main" val="79233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643"/>
            <a:ext cx="11353800" cy="1102666"/>
          </a:xfr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a:defRPr/>
            </a:pPr>
            <a:endParaRPr lang="en-GB"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defRPr/>
            </a:pPr>
            <a:r>
              <a:rPr lang="en-GB" dirty="0" err="1"/>
              <a:t>www;ieri;org;za</a:t>
            </a:r>
            <a:r>
              <a:rPr lang="en-GB" dirty="0"/>
              <a:t> &amp; </a:t>
            </a:r>
            <a:r>
              <a:rPr lang="en-GB" dirty="0" err="1"/>
              <a:t>www;tut;ac;za</a:t>
            </a:r>
            <a:endParaRPr lang="en-GB"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a:defRPr/>
            </a:pPr>
            <a:fld id="{4A4BAAF4-B848-4C9D-8A02-764DFEBDE8EC}" type="slidenum">
              <a:rPr lang="en-GB" smtClean="0"/>
              <a:pPr>
                <a:defRPr/>
              </a:pPr>
              <a:t>‹nr.›</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07" y="0"/>
            <a:ext cx="831894" cy="1112309"/>
          </a:xfrm>
          <a:prstGeom prst="rect">
            <a:avLst/>
          </a:prstGeom>
        </p:spPr>
      </p:pic>
    </p:spTree>
    <p:extLst>
      <p:ext uri="{BB962C8B-B14F-4D97-AF65-F5344CB8AC3E}">
        <p14:creationId xmlns:p14="http://schemas.microsoft.com/office/powerpoint/2010/main" val="3185316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sz="1320"/>
            </a:lvl1pPr>
          </a:lstStyle>
          <a:p>
            <a:pPr>
              <a:defRPr/>
            </a:pPr>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lgn="ctr">
              <a:defRPr sz="1440"/>
            </a:lvl1pPr>
          </a:lstStyle>
          <a:p>
            <a:pPr>
              <a:defRPr/>
            </a:pPr>
            <a:r>
              <a:rPr lang="en-GB" dirty="0"/>
              <a:t>Institute for Economic Research on Innovation</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a:defRPr/>
            </a:pPr>
            <a:fld id="{3ECE6D5C-148F-4DE4-8752-060F7323B2B1}" type="slidenum">
              <a:rPr lang="en-GB" smtClean="0"/>
              <a:pPr>
                <a:defRPr/>
              </a:pPr>
              <a:t>‹nr.›</a:t>
            </a:fld>
            <a:endParaRPr lang="en-GB"/>
          </a:p>
        </p:txBody>
      </p:sp>
    </p:spTree>
    <p:extLst>
      <p:ext uri="{BB962C8B-B14F-4D97-AF65-F5344CB8AC3E}">
        <p14:creationId xmlns:p14="http://schemas.microsoft.com/office/powerpoint/2010/main" val="35777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1424" y="457200"/>
            <a:ext cx="3860602"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911424" y="2057400"/>
            <a:ext cx="3860602" cy="3811588"/>
          </a:xfrm>
        </p:spPr>
        <p:txBody>
          <a:bodyPr/>
          <a:lstStyle>
            <a:lvl1pPr marL="0" indent="0">
              <a:buNone/>
              <a:defRPr sz="1600"/>
            </a:lvl1pPr>
            <a:lvl2pPr marL="457182" indent="0">
              <a:buNone/>
              <a:defRPr sz="1400"/>
            </a:lvl2pPr>
            <a:lvl3pPr marL="914364" indent="0">
              <a:buNone/>
              <a:defRPr sz="1200"/>
            </a:lvl3pPr>
            <a:lvl4pPr marL="1371545" indent="0">
              <a:buNone/>
              <a:defRPr sz="1000"/>
            </a:lvl4pPr>
            <a:lvl5pPr marL="1828727" indent="0">
              <a:buNone/>
              <a:defRPr sz="1000"/>
            </a:lvl5pPr>
            <a:lvl6pPr marL="2285909" indent="0">
              <a:buNone/>
              <a:defRPr sz="1000"/>
            </a:lvl6pPr>
            <a:lvl7pPr marL="2743091"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sz="1440"/>
            </a:lvl1pPr>
          </a:lstStyle>
          <a:p>
            <a:pPr>
              <a:defRPr/>
            </a:pPr>
            <a:r>
              <a:rPr lang="en-GB" dirty="0"/>
              <a:t>Saturday, 23 October 2010</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a:defRPr/>
            </a:pPr>
            <a:r>
              <a:rPr lang="en-GB" dirty="0" err="1"/>
              <a:t>www;ieri;org;za</a:t>
            </a:r>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pPr>
              <a:defRPr/>
            </a:pPr>
            <a:fld id="{A70A3D5E-30AC-467E-80DD-6B7BEC1682A9}" type="slidenum">
              <a:rPr lang="en-GB" smtClean="0"/>
              <a:pPr>
                <a:defRPr/>
              </a:pPr>
              <a:t>‹nr.›</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07" y="0"/>
            <a:ext cx="831894" cy="1112309"/>
          </a:xfrm>
          <a:prstGeom prst="rect">
            <a:avLst/>
          </a:prstGeom>
        </p:spPr>
      </p:pic>
    </p:spTree>
    <p:extLst>
      <p:ext uri="{BB962C8B-B14F-4D97-AF65-F5344CB8AC3E}">
        <p14:creationId xmlns:p14="http://schemas.microsoft.com/office/powerpoint/2010/main" val="2311553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1"/>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76942" y="3904253"/>
            <a:ext cx="2678698" cy="2289854"/>
          </a:xfrm>
        </p:spPr>
        <p:txBody>
          <a:bodyPr anchor="t"/>
          <a:lstStyle>
            <a:lvl1pPr marL="0" indent="0" algn="ctr">
              <a:buNone/>
              <a:defRPr>
                <a:solidFill>
                  <a:schemeClr val="tx1"/>
                </a:solidFill>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r>
              <a:rPr lang="en-GB" dirty="0" err="1"/>
              <a:t>www;ieri;org;za</a:t>
            </a:r>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a:defRPr/>
            </a:pPr>
            <a:fld id="{AFBCFFFB-34FD-495D-86D9-2A71BF1127BE}" type="slidenum">
              <a:rPr lang="en-GB" smtClean="0"/>
              <a:pPr>
                <a:defRPr/>
              </a:pPr>
              <a:t>‹nr.›</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876" y="18970"/>
            <a:ext cx="4351932" cy="170908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b="6721"/>
          <a:stretch/>
        </p:blipFill>
        <p:spPr>
          <a:xfrm>
            <a:off x="8861107" y="37778"/>
            <a:ext cx="3194952" cy="1619825"/>
          </a:xfrm>
          <a:prstGeom prst="rect">
            <a:avLst/>
          </a:prstGeom>
        </p:spPr>
      </p:pic>
    </p:spTree>
    <p:extLst>
      <p:ext uri="{BB962C8B-B14F-4D97-AF65-F5344CB8AC3E}">
        <p14:creationId xmlns:p14="http://schemas.microsoft.com/office/powerpoint/2010/main" val="128219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3049-A38B-4028-8BDC-284375E6B7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CFBA05-D388-4F30-ADED-6620DBD621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F538EF-ACDA-46F4-997F-20BE0D1CCA25}"/>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5" name="Footer Placeholder 4">
            <a:extLst>
              <a:ext uri="{FF2B5EF4-FFF2-40B4-BE49-F238E27FC236}">
                <a16:creationId xmlns:a16="http://schemas.microsoft.com/office/drawing/2014/main" id="{FD559637-A753-47E1-B91C-379BFB705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26B95-6A40-4C63-B0E6-AE9A78A50053}"/>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311575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454174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C92E-3F6E-4DEF-A305-1A3843008C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4209C9-64A7-45B2-8784-313353C13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3AD8B-AC75-4BAD-9E04-824C11E6EB88}"/>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5" name="Footer Placeholder 4">
            <a:extLst>
              <a:ext uri="{FF2B5EF4-FFF2-40B4-BE49-F238E27FC236}">
                <a16:creationId xmlns:a16="http://schemas.microsoft.com/office/drawing/2014/main" id="{74DC0DF7-9376-4095-9636-A638A7DFBA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720051-DF4C-4BBB-86C8-1FB5FF6EABB7}"/>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3579364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6ADD-7287-4B54-A454-55FC251F19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2404D38-1622-46DF-8E78-9C60F1384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3EC3DD-D173-4FC6-9849-5C1DCBCF1450}"/>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5" name="Footer Placeholder 4">
            <a:extLst>
              <a:ext uri="{FF2B5EF4-FFF2-40B4-BE49-F238E27FC236}">
                <a16:creationId xmlns:a16="http://schemas.microsoft.com/office/drawing/2014/main" id="{B932D644-1BB8-4554-A80C-33E0F0879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F9B1CF-510F-45A0-A82E-E1DA72DBB99B}"/>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109862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8F4B-B900-49BA-BA98-EB68881249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17EE4-438B-4932-9FDE-8762414D74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0614CA-13FE-4A47-8CFA-A35E30C9CD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0ACA2A9-1765-46F1-910A-9B1793AB89D1}"/>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6" name="Footer Placeholder 5">
            <a:extLst>
              <a:ext uri="{FF2B5EF4-FFF2-40B4-BE49-F238E27FC236}">
                <a16:creationId xmlns:a16="http://schemas.microsoft.com/office/drawing/2014/main" id="{1546864A-1247-4945-AFBC-7B66536939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727A76-B9B5-4B96-8059-86ECB5CA7F0F}"/>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892308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F458-959B-4327-9523-FE7874465E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BB4962-1DCC-4359-900B-C261075D3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F12EFD-22F0-4DFF-920A-E9F5D490B1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67B10A-56C6-429D-9691-3BF5650A1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5FEDC-8BE7-4345-82EC-40915BD82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8952AB-4F46-4654-ADAB-1F3B2D2AFABE}"/>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8" name="Footer Placeholder 7">
            <a:extLst>
              <a:ext uri="{FF2B5EF4-FFF2-40B4-BE49-F238E27FC236}">
                <a16:creationId xmlns:a16="http://schemas.microsoft.com/office/drawing/2014/main" id="{FD2128C0-9227-4192-852E-C549E6154D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15567A-0078-4977-AB6D-1B2C102A0FB0}"/>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350530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17E1-9A86-4ADD-A1C9-D35BF7EA5B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37D22A-DBF0-47F0-951A-9D6D7E90DBE1}"/>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4" name="Footer Placeholder 3">
            <a:extLst>
              <a:ext uri="{FF2B5EF4-FFF2-40B4-BE49-F238E27FC236}">
                <a16:creationId xmlns:a16="http://schemas.microsoft.com/office/drawing/2014/main" id="{0CF49F9C-3802-4B07-A387-BE9C92B70D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895640-58CD-4C93-BDAF-1271BBFB923B}"/>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2791721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39FD0-233D-4253-9A94-4497781A1EA4}"/>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3" name="Footer Placeholder 2">
            <a:extLst>
              <a:ext uri="{FF2B5EF4-FFF2-40B4-BE49-F238E27FC236}">
                <a16:creationId xmlns:a16="http://schemas.microsoft.com/office/drawing/2014/main" id="{BE60A777-9B98-4081-A656-E6AF458500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5F9FB48-C24E-46EB-A75A-9822FF69523D}"/>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287681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1848-E5AD-46D9-B1B0-5137E0B37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A05A09-9BDA-4930-A3C5-109746D68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02C7D1-FC2F-4FFA-BC37-0A71C4D61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E7DE6-115D-4C05-A46B-9AAD7715DE7F}"/>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6" name="Footer Placeholder 5">
            <a:extLst>
              <a:ext uri="{FF2B5EF4-FFF2-40B4-BE49-F238E27FC236}">
                <a16:creationId xmlns:a16="http://schemas.microsoft.com/office/drawing/2014/main" id="{BA24A3F4-45FC-4B3F-BBC0-A020BB4F4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894254-D155-49AE-ACB6-1A1257B9469E}"/>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2409733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6AB6-4247-47B1-915A-980B5BCEE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E5E97C-3DC0-4E9F-AB4C-FFEB50D6C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B0D2B8-B4BF-4BBA-8D9E-2E00BA79BB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36C50-33BD-467C-8030-B04842C90647}"/>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6" name="Footer Placeholder 5">
            <a:extLst>
              <a:ext uri="{FF2B5EF4-FFF2-40B4-BE49-F238E27FC236}">
                <a16:creationId xmlns:a16="http://schemas.microsoft.com/office/drawing/2014/main" id="{C1AF64E6-CA28-42D4-AEAA-9F7D2D545B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5A3AF-F057-474C-89E3-5AEF67786640}"/>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539253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48FF-7FC7-402F-A3CA-C16FFE6B32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6D76AA-557D-418D-9619-D6F763D69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530E7-1C25-41E5-AEBD-C65F2CAE4586}"/>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5" name="Footer Placeholder 4">
            <a:extLst>
              <a:ext uri="{FF2B5EF4-FFF2-40B4-BE49-F238E27FC236}">
                <a16:creationId xmlns:a16="http://schemas.microsoft.com/office/drawing/2014/main" id="{534EEE6F-0054-4C21-8DE9-14D3ADB327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FC12E-A2E7-4AFD-9879-6BD15738357D}"/>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1389419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8A278-F5AE-4271-87CD-5D3AC8FCCE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BC4CE2-BC3C-461A-B415-34221FBE2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C225AC-39AA-451F-AD82-D56C75F00A1C}"/>
              </a:ext>
            </a:extLst>
          </p:cNvPr>
          <p:cNvSpPr>
            <a:spLocks noGrp="1"/>
          </p:cNvSpPr>
          <p:nvPr>
            <p:ph type="dt" sz="half" idx="10"/>
          </p:nvPr>
        </p:nvSpPr>
        <p:spPr/>
        <p:txBody>
          <a:bodyPr/>
          <a:lstStyle/>
          <a:p>
            <a:fld id="{F266EE3B-EAA7-4578-A6A8-0E7C8B2ED648}" type="datetimeFigureOut">
              <a:rPr lang="en-GB" smtClean="0"/>
              <a:t>29/06/2021</a:t>
            </a:fld>
            <a:endParaRPr lang="en-GB"/>
          </a:p>
        </p:txBody>
      </p:sp>
      <p:sp>
        <p:nvSpPr>
          <p:cNvPr id="5" name="Footer Placeholder 4">
            <a:extLst>
              <a:ext uri="{FF2B5EF4-FFF2-40B4-BE49-F238E27FC236}">
                <a16:creationId xmlns:a16="http://schemas.microsoft.com/office/drawing/2014/main" id="{E8249DE9-061C-45C5-BBD1-1C217094D8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95687D-E2A5-49AB-BE20-3EE332A540B1}"/>
              </a:ext>
            </a:extLst>
          </p:cNvPr>
          <p:cNvSpPr>
            <a:spLocks noGrp="1"/>
          </p:cNvSpPr>
          <p:nvPr>
            <p:ph type="sldNum" sz="quarter" idx="12"/>
          </p:nvPr>
        </p:nvSpPr>
        <p:spPr/>
        <p:txBody>
          <a:bodyPr/>
          <a:lstStyle/>
          <a:p>
            <a:fld id="{7FAC3DD0-F1F6-4F5A-8540-FE8B2AB75FBD}" type="slidenum">
              <a:rPr lang="en-GB" smtClean="0"/>
              <a:t>‹nr.›</a:t>
            </a:fld>
            <a:endParaRPr lang="en-GB"/>
          </a:p>
        </p:txBody>
      </p:sp>
    </p:spTree>
    <p:extLst>
      <p:ext uri="{BB962C8B-B14F-4D97-AF65-F5344CB8AC3E}">
        <p14:creationId xmlns:p14="http://schemas.microsoft.com/office/powerpoint/2010/main" val="186359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095483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D71B-DA06-4158-AE72-C1931AE0F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E0DA3EB-3D99-40DB-B626-46AAD4E20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78F6A8B4-A528-4FE7-A7AC-A02893B26D8B}"/>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5" name="Footer Placeholder 4">
            <a:extLst>
              <a:ext uri="{FF2B5EF4-FFF2-40B4-BE49-F238E27FC236}">
                <a16:creationId xmlns:a16="http://schemas.microsoft.com/office/drawing/2014/main" id="{F7A2092C-AD64-432B-B679-279FD100CD8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6C5A74-1778-44E6-9B8E-520DAC974499}"/>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776199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8C6A-797C-4E92-8CB1-63B1107752D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00E0B43-B4B0-49A2-AB23-9DF14F89E9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AB805BE-DF43-404A-A4C2-CDEFBA28BFA1}"/>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5" name="Footer Placeholder 4">
            <a:extLst>
              <a:ext uri="{FF2B5EF4-FFF2-40B4-BE49-F238E27FC236}">
                <a16:creationId xmlns:a16="http://schemas.microsoft.com/office/drawing/2014/main" id="{6363F833-40E1-4542-AAD9-09CDEEF520D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8D697F-ECD0-494E-99A8-011D6345250F}"/>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92031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A423-31B5-4A2A-9D67-91CA70A8F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CB6C18B-3A4C-454F-A418-199514F12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F58F5D-4095-4724-BB01-AC660D3D99D5}"/>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5" name="Footer Placeholder 4">
            <a:extLst>
              <a:ext uri="{FF2B5EF4-FFF2-40B4-BE49-F238E27FC236}">
                <a16:creationId xmlns:a16="http://schemas.microsoft.com/office/drawing/2014/main" id="{241FADF1-6D04-45AB-B655-4CDC2F1E865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42C5CC6-07A0-4344-B8CA-938EA8445A75}"/>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901063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2AB6-3EA6-4CD3-970D-7E55DA8BF9D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B5BE42D-53FB-4A2C-AD6B-0C65CB424D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BD4043F-FAC8-4CC5-98EA-2DFE50BD2A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53E7843-6B50-4DC2-87F5-E6550A8E1CF4}"/>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6" name="Footer Placeholder 5">
            <a:extLst>
              <a:ext uri="{FF2B5EF4-FFF2-40B4-BE49-F238E27FC236}">
                <a16:creationId xmlns:a16="http://schemas.microsoft.com/office/drawing/2014/main" id="{8DB59BDF-8E3D-4E52-980D-34B392B0456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96D6D95-5CD4-437F-953A-95FCAEEEAB33}"/>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2747665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EC4E-5885-480E-92CB-042D95C737DD}"/>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E3B6795-7DC0-4719-8EB5-DF01CEE06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1D770-CC58-4F89-A522-D53DA63143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040D162B-05B1-41FC-95EF-94BFB67D1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24ECC3-ABDB-45B2-A8CA-AC95BE421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2C330BD1-BD18-4021-8AF0-F7A6355D39D5}"/>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8" name="Footer Placeholder 7">
            <a:extLst>
              <a:ext uri="{FF2B5EF4-FFF2-40B4-BE49-F238E27FC236}">
                <a16:creationId xmlns:a16="http://schemas.microsoft.com/office/drawing/2014/main" id="{298A1D81-39FA-4E76-92DB-18276E5D3937}"/>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D1DB026C-4B1E-4404-BA3E-F8142CE07CBD}"/>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817151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678E-C439-4C04-A7C9-92D825E5C3A8}"/>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AA3B476-D73A-4F3A-B20B-A6D8A4C9300B}"/>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4" name="Footer Placeholder 3">
            <a:extLst>
              <a:ext uri="{FF2B5EF4-FFF2-40B4-BE49-F238E27FC236}">
                <a16:creationId xmlns:a16="http://schemas.microsoft.com/office/drawing/2014/main" id="{D550F6C7-4ECD-4766-AB83-70045D9F6AF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52C4C67-7E53-470E-B0DB-139FE826556A}"/>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775403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686B6-8D56-4EB5-B37A-57F90EF95241}"/>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3" name="Footer Placeholder 2">
            <a:extLst>
              <a:ext uri="{FF2B5EF4-FFF2-40B4-BE49-F238E27FC236}">
                <a16:creationId xmlns:a16="http://schemas.microsoft.com/office/drawing/2014/main" id="{1D72AF57-FFB6-40A4-848E-8FD9F8ECC6F1}"/>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7FFC4AB-22AB-40E9-8E7B-E876447CA90A}"/>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3005456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DCFD-B54B-45F1-B9AA-FB379DFC1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71DD151-E627-4327-8625-2D2073555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311D3B0-8A26-4059-AAE3-30B699208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38903-83D7-4CFB-B6FD-97B9FC0602D7}"/>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6" name="Footer Placeholder 5">
            <a:extLst>
              <a:ext uri="{FF2B5EF4-FFF2-40B4-BE49-F238E27FC236}">
                <a16:creationId xmlns:a16="http://schemas.microsoft.com/office/drawing/2014/main" id="{EC8DAAC4-293F-47FD-AE13-D591CE9C4E3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25B321F-B93A-49C1-A4CF-B485EA30D2FC}"/>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1082764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14B0-2D3F-4526-B5C5-54EB9944D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9F2425DC-D4F0-4324-ADB5-E8E8CA482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32C0EF8F-E083-4F77-9728-3BF6CC590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8EE08-A7F8-4916-A33E-A024D2E4C192}"/>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6" name="Footer Placeholder 5">
            <a:extLst>
              <a:ext uri="{FF2B5EF4-FFF2-40B4-BE49-F238E27FC236}">
                <a16:creationId xmlns:a16="http://schemas.microsoft.com/office/drawing/2014/main" id="{46797E76-97E5-40C9-A6BD-1EEE9DF07D7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4A41A8A-ADEB-44E1-83FF-A7339267138B}"/>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657970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9492-0D71-4960-9809-3237330CABB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6046959-6AFE-49CB-956C-3FCF645F19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F82B0-AB26-4CC3-BA76-BD2F60C68ABC}"/>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5" name="Footer Placeholder 4">
            <a:extLst>
              <a:ext uri="{FF2B5EF4-FFF2-40B4-BE49-F238E27FC236}">
                <a16:creationId xmlns:a16="http://schemas.microsoft.com/office/drawing/2014/main" id="{610822F0-DBBC-4F25-9BF7-73E7A8C2E14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23281E3-7166-4D3C-9FA5-B30CA01D0CAB}"/>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322530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281281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CBA1E-6F9D-4AF8-B762-EFE26BC9EB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7F371830-4B9B-4937-924F-868BC1397B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325DB8-1DEE-416A-BF1E-7F50679C4523}"/>
              </a:ext>
            </a:extLst>
          </p:cNvPr>
          <p:cNvSpPr>
            <a:spLocks noGrp="1"/>
          </p:cNvSpPr>
          <p:nvPr>
            <p:ph type="dt" sz="half" idx="10"/>
          </p:nvPr>
        </p:nvSpPr>
        <p:spPr/>
        <p:txBody>
          <a:bodyPr/>
          <a:lstStyle/>
          <a:p>
            <a:fld id="{89524E23-491E-4F84-ABBA-1ED27DD34393}" type="datetimeFigureOut">
              <a:rPr lang="en-ZA" smtClean="0"/>
              <a:t>2021/06/29</a:t>
            </a:fld>
            <a:endParaRPr lang="en-ZA"/>
          </a:p>
        </p:txBody>
      </p:sp>
      <p:sp>
        <p:nvSpPr>
          <p:cNvPr id="5" name="Footer Placeholder 4">
            <a:extLst>
              <a:ext uri="{FF2B5EF4-FFF2-40B4-BE49-F238E27FC236}">
                <a16:creationId xmlns:a16="http://schemas.microsoft.com/office/drawing/2014/main" id="{67E27287-D690-4ECC-980D-D72881D88BE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9C1B11A-4EA3-401C-8B7D-0FF24866633E}"/>
              </a:ext>
            </a:extLst>
          </p:cNvPr>
          <p:cNvSpPr>
            <a:spLocks noGrp="1"/>
          </p:cNvSpPr>
          <p:nvPr>
            <p:ph type="sldNum" sz="quarter" idx="12"/>
          </p:nvPr>
        </p:nvSpPr>
        <p:spPr/>
        <p:txBody>
          <a:bodyPr/>
          <a:lstStyle/>
          <a:p>
            <a:fld id="{AEFBB7A0-14B0-4AEA-AD51-4A1C220538E7}" type="slidenum">
              <a:rPr lang="en-ZA" smtClean="0"/>
              <a:t>‹nr.›</a:t>
            </a:fld>
            <a:endParaRPr lang="en-ZA"/>
          </a:p>
        </p:txBody>
      </p:sp>
    </p:spTree>
    <p:extLst>
      <p:ext uri="{BB962C8B-B14F-4D97-AF65-F5344CB8AC3E}">
        <p14:creationId xmlns:p14="http://schemas.microsoft.com/office/powerpoint/2010/main" val="969444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5">
                <a:solidFill>
                  <a:schemeClr val="tx1"/>
                </a:solidFill>
                <a:latin typeface="Century Gothic" pitchFamily="34" charset="0"/>
              </a:defRPr>
            </a:lvl1pPr>
          </a:lstStyle>
          <a:p>
            <a:fld id="{8406839F-D7A4-4E5D-B93D-768AD4D1DB36}" type="slidenum">
              <a:rPr lang="en-ZA" smtClean="0">
                <a:solidFill>
                  <a:prstClr val="black"/>
                </a:solidFill>
              </a:rPr>
              <a:pPr/>
              <a:t>‹nr.›</a:t>
            </a:fld>
            <a:endParaRPr lang="en-ZA" dirty="0">
              <a:solidFill>
                <a:prstClr val="black"/>
              </a:solidFill>
            </a:endParaRPr>
          </a:p>
        </p:txBody>
      </p:sp>
      <p:sp>
        <p:nvSpPr>
          <p:cNvPr id="3" name="Footer Placeholder 4"/>
          <p:cNvSpPr>
            <a:spLocks noGrp="1"/>
          </p:cNvSpPr>
          <p:nvPr>
            <p:ph type="ftr" sz="quarter" idx="3"/>
            <p:custDataLst>
              <p:tags r:id="rId2"/>
            </p:custDataLst>
          </p:nvPr>
        </p:nvSpPr>
        <p:spPr>
          <a:xfrm>
            <a:off x="5390776" y="6468150"/>
            <a:ext cx="5518097" cy="230832"/>
          </a:xfrm>
          <a:prstGeom prst="rect">
            <a:avLst/>
          </a:prstGeom>
        </p:spPr>
        <p:txBody>
          <a:bodyPr vert="horz" lIns="0" tIns="72000" rIns="72000" bIns="0" rtlCol="0" anchor="b"/>
          <a:lstStyle>
            <a:lvl1pPr algn="ctr">
              <a:defRPr sz="600">
                <a:solidFill>
                  <a:schemeClr val="accent3"/>
                </a:solidFill>
              </a:defRPr>
            </a:lvl1pPr>
          </a:lstStyle>
          <a:p>
            <a:endParaRPr lang="en-GB" dirty="0">
              <a:solidFill>
                <a:srgbClr val="9BBB59"/>
              </a:solidFill>
            </a:endParaRPr>
          </a:p>
        </p:txBody>
      </p:sp>
    </p:spTree>
    <p:extLst>
      <p:ext uri="{BB962C8B-B14F-4D97-AF65-F5344CB8AC3E}">
        <p14:creationId xmlns:p14="http://schemas.microsoft.com/office/powerpoint/2010/main" val="669336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D2EEDC-3464-CA4F-AB28-1DCFEFE392C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2190005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D2EEDC-3464-CA4F-AB28-1DCFEFE392C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2630703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D2EEDC-3464-CA4F-AB28-1DCFEFE392C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883547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D2EEDC-3464-CA4F-AB28-1DCFEFE392C4}"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61945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D2EEDC-3464-CA4F-AB28-1DCFEFE392C4}" type="datetimeFigureOut">
              <a:rPr lang="en-US" smtClean="0"/>
              <a:t>6/29/2021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158016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D2EEDC-3464-CA4F-AB28-1DCFEFE392C4}" type="datetimeFigureOut">
              <a:rPr lang="en-US" smtClean="0"/>
              <a:t>6/29/2021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719246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2EEDC-3464-CA4F-AB28-1DCFEFE392C4}" type="datetimeFigureOut">
              <a:rPr lang="en-US" smtClean="0"/>
              <a:t>6/29/2021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996366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D2EEDC-3464-CA4F-AB28-1DCFEFE392C4}"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3663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791B6CB-EA61-463B-9BE6-C973201B093E}" type="datetimeFigureOut">
              <a:rPr lang="nl-NL" smtClean="0"/>
              <a:t>29-6-2021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895292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D2EEDC-3464-CA4F-AB28-1DCFEFE392C4}" type="datetimeFigureOut">
              <a:rPr lang="en-US" smtClean="0"/>
              <a:t>6/29/2021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2063108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D2EEDC-3464-CA4F-AB28-1DCFEFE392C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11298309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D2EEDC-3464-CA4F-AB28-1DCFEFE392C4}" type="datetimeFigureOut">
              <a:rPr lang="en-US" smtClean="0"/>
              <a:t>6/29/2021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C537A9D-FF3D-164A-B3FB-818037C75E3A}" type="slidenum">
              <a:rPr lang="en-US" smtClean="0"/>
              <a:t>‹nr.›</a:t>
            </a:fld>
            <a:endParaRPr lang="en-US"/>
          </a:p>
        </p:txBody>
      </p:sp>
    </p:spTree>
    <p:extLst>
      <p:ext uri="{BB962C8B-B14F-4D97-AF65-F5344CB8AC3E}">
        <p14:creationId xmlns:p14="http://schemas.microsoft.com/office/powerpoint/2010/main" val="3028654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675">
                <a:solidFill>
                  <a:schemeClr val="tx1"/>
                </a:solidFill>
                <a:latin typeface="Century Gothic" pitchFamily="34" charset="0"/>
              </a:defRPr>
            </a:lvl1pPr>
          </a:lstStyle>
          <a:p>
            <a:fld id="{8406839F-D7A4-4E5D-B93D-768AD4D1DB36}" type="slidenum">
              <a:rPr lang="en-ZA" smtClean="0">
                <a:solidFill>
                  <a:prstClr val="black"/>
                </a:solidFill>
              </a:rPr>
              <a:pPr/>
              <a:t>‹nr.›</a:t>
            </a:fld>
            <a:endParaRPr lang="en-ZA" dirty="0">
              <a:solidFill>
                <a:prstClr val="black"/>
              </a:solidFill>
            </a:endParaRPr>
          </a:p>
        </p:txBody>
      </p:sp>
      <p:sp>
        <p:nvSpPr>
          <p:cNvPr id="3" name="Footer Placeholder 4"/>
          <p:cNvSpPr>
            <a:spLocks noGrp="1"/>
          </p:cNvSpPr>
          <p:nvPr>
            <p:ph type="ftr" sz="quarter" idx="3"/>
            <p:custDataLst>
              <p:tags r:id="rId2"/>
            </p:custDataLst>
          </p:nvPr>
        </p:nvSpPr>
        <p:spPr>
          <a:xfrm>
            <a:off x="5390776" y="6468150"/>
            <a:ext cx="5518097" cy="230832"/>
          </a:xfrm>
          <a:prstGeom prst="rect">
            <a:avLst/>
          </a:prstGeom>
        </p:spPr>
        <p:txBody>
          <a:bodyPr vert="horz" lIns="0" tIns="72000" rIns="72000" bIns="0" rtlCol="0" anchor="b"/>
          <a:lstStyle>
            <a:lvl1pPr algn="ctr">
              <a:defRPr sz="600">
                <a:solidFill>
                  <a:schemeClr val="accent3"/>
                </a:solidFill>
              </a:defRPr>
            </a:lvl1pPr>
          </a:lstStyle>
          <a:p>
            <a:endParaRPr lang="en-GB" dirty="0">
              <a:solidFill>
                <a:srgbClr val="9BBB59"/>
              </a:solidFill>
            </a:endParaRPr>
          </a:p>
        </p:txBody>
      </p:sp>
    </p:spTree>
    <p:extLst>
      <p:ext uri="{BB962C8B-B14F-4D97-AF65-F5344CB8AC3E}">
        <p14:creationId xmlns:p14="http://schemas.microsoft.com/office/powerpoint/2010/main" val="391777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3791B6CB-EA61-463B-9BE6-C973201B093E}" type="datetimeFigureOut">
              <a:rPr lang="nl-NL" smtClean="0"/>
              <a:t>29-6-2021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2917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791B6CB-EA61-463B-9BE6-C973201B093E}" type="datetimeFigureOut">
              <a:rPr lang="nl-NL" smtClean="0"/>
              <a:t>29-6-2021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270205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392125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791B6CB-EA61-463B-9BE6-C973201B093E}" type="datetimeFigureOut">
              <a:rPr lang="nl-NL" smtClean="0"/>
              <a:t>29-6-2021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2A41A9-402C-4B38-AED4-AF722CC509D0}" type="slidenum">
              <a:rPr lang="nl-NL" smtClean="0"/>
              <a:t>‹nr.›</a:t>
            </a:fld>
            <a:endParaRPr lang="nl-NL"/>
          </a:p>
        </p:txBody>
      </p:sp>
    </p:spTree>
    <p:extLst>
      <p:ext uri="{BB962C8B-B14F-4D97-AF65-F5344CB8AC3E}">
        <p14:creationId xmlns:p14="http://schemas.microsoft.com/office/powerpoint/2010/main" val="124351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1B6CB-EA61-463B-9BE6-C973201B093E}" type="datetimeFigureOut">
              <a:rPr lang="nl-NL" smtClean="0"/>
              <a:t>29-6-2021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A41A9-402C-4B38-AED4-AF722CC509D0}" type="slidenum">
              <a:rPr lang="nl-NL" smtClean="0"/>
              <a:t>‹nr.›</a:t>
            </a:fld>
            <a:endParaRPr lang="nl-NL"/>
          </a:p>
        </p:txBody>
      </p:sp>
    </p:spTree>
    <p:extLst>
      <p:ext uri="{BB962C8B-B14F-4D97-AF65-F5344CB8AC3E}">
        <p14:creationId xmlns:p14="http://schemas.microsoft.com/office/powerpoint/2010/main" val="267205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4084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3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0" algn="l" defTabSz="9143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0" algn="l" defTabSz="9143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7"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4" indent="-228590" algn="l" defTabSz="91436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69F90-46CE-4EB1-88D1-1FD0084396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3BC98-5BA5-464A-A41D-31F292BB6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32E20-9ECA-4F6B-BC08-0E95CFA13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6EE3B-EAA7-4578-A6A8-0E7C8B2ED648}" type="datetimeFigureOut">
              <a:rPr lang="en-GB" smtClean="0"/>
              <a:t>29/06/2021</a:t>
            </a:fld>
            <a:endParaRPr lang="en-GB"/>
          </a:p>
        </p:txBody>
      </p:sp>
      <p:sp>
        <p:nvSpPr>
          <p:cNvPr id="5" name="Footer Placeholder 4">
            <a:extLst>
              <a:ext uri="{FF2B5EF4-FFF2-40B4-BE49-F238E27FC236}">
                <a16:creationId xmlns:a16="http://schemas.microsoft.com/office/drawing/2014/main" id="{C49D0425-AC38-4D0A-8A6F-3CD14A5D0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B0AFE8-F91E-41CE-AA84-23D11BE9DB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C3DD0-F1F6-4F5A-8540-FE8B2AB75FBD}" type="slidenum">
              <a:rPr lang="en-GB" smtClean="0"/>
              <a:t>‹nr.›</a:t>
            </a:fld>
            <a:endParaRPr lang="en-GB"/>
          </a:p>
        </p:txBody>
      </p:sp>
    </p:spTree>
    <p:extLst>
      <p:ext uri="{BB962C8B-B14F-4D97-AF65-F5344CB8AC3E}">
        <p14:creationId xmlns:p14="http://schemas.microsoft.com/office/powerpoint/2010/main" val="28556201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9AF86-05DF-4931-B641-CB02FEDA1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B6BFD9F-007A-4FD9-B809-4633FCB3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84BD793-12FE-4ED7-B30A-66EB3E0094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24E23-491E-4F84-ABBA-1ED27DD34393}" type="datetimeFigureOut">
              <a:rPr lang="en-ZA" smtClean="0"/>
              <a:t>2021/06/29</a:t>
            </a:fld>
            <a:endParaRPr lang="en-ZA"/>
          </a:p>
        </p:txBody>
      </p:sp>
      <p:sp>
        <p:nvSpPr>
          <p:cNvPr id="5" name="Footer Placeholder 4">
            <a:extLst>
              <a:ext uri="{FF2B5EF4-FFF2-40B4-BE49-F238E27FC236}">
                <a16:creationId xmlns:a16="http://schemas.microsoft.com/office/drawing/2014/main" id="{A2C05D35-93D5-4391-A7C8-3981B6083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037D520D-103D-45F9-B5D9-BE79CE62F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BB7A0-14B0-4AEA-AD51-4A1C220538E7}" type="slidenum">
              <a:rPr lang="en-ZA" smtClean="0"/>
              <a:t>‹nr.›</a:t>
            </a:fld>
            <a:endParaRPr lang="en-ZA"/>
          </a:p>
        </p:txBody>
      </p:sp>
    </p:spTree>
    <p:extLst>
      <p:ext uri="{BB962C8B-B14F-4D97-AF65-F5344CB8AC3E}">
        <p14:creationId xmlns:p14="http://schemas.microsoft.com/office/powerpoint/2010/main" val="7022699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2EEDC-3464-CA4F-AB28-1DCFEFE392C4}" type="datetimeFigureOut">
              <a:rPr lang="en-US" smtClean="0"/>
              <a:t>6/29/2021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285601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400" rtl="0" eaLnBrk="1" latinLnBrk="0" hangingPunct="1">
        <a:lnSpc>
          <a:spcPct val="90000"/>
        </a:lnSpc>
        <a:spcBef>
          <a:spcPct val="0"/>
        </a:spcBef>
        <a:buNone/>
        <a:defRPr sz="4400" b="1" kern="1200">
          <a:solidFill>
            <a:srgbClr val="0042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rnegieuktrust.org.uk/publications/working-together-to-co-create-knowledge-a-unique-co-creation-tool/"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s://www.carnegieuktrust.org.uk/publications/collaboration-too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carnegieuktrust.org.uk/publications/working-together-to-co-create-knowledge-a-unique-co-creation-tool/"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rnegieuktrust.org.uk/publications/kindness-emotions-and-human-relationships-the-blind-spot-in-public-policy/"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0.xml"/><Relationship Id="rId4" Type="http://schemas.openxmlformats.org/officeDocument/2006/relationships/hyperlink" Target="http://odt.btru.nihr.ac.uk/get-involved/btru-haiku-poetry-collec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ur02.safelinks.protection.outlook.com/?url=https%3A%2F%2Fwww.cape.ac.uk%2F&amp;data=04%7C01%7Cjenny.hasenfuss%40northumbria.ac.uk%7C87fda2dc221a4beff9fd08d929d38684%7Ce757cfdd1f354457af8f7c9c6b1437e3%7C0%7C0%7C637586810769988216%7CUnknown%7CTWFpbGZsb3d8eyJWIjoiMC4wLjAwMDAiLCJQIjoiV2luMzIiLCJBTiI6Ik1haWwiLCJXVCI6Mn0%3D%7C1000&amp;sdata=5jm%2BMfhUceY6IJ20SY%2BunRE%2BSa4%2Fp3wU4taz3kz74Yc%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eprint.ncl.ac.uk/243873" TargetMode="External"/><Relationship Id="rId2" Type="http://schemas.openxmlformats.org/officeDocument/2006/relationships/hyperlink" Target="https://www.sciencedirect.com/science/journal/24058726"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1.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Uy7ux6ni3Io" TargetMode="Externa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43.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88" y="5596524"/>
            <a:ext cx="3979657" cy="869664"/>
          </a:xfrm>
          <a:prstGeom prst="rect">
            <a:avLst/>
          </a:prstGeom>
        </p:spPr>
      </p:pic>
      <p:sp>
        <p:nvSpPr>
          <p:cNvPr id="19" name="Tekstvak 18"/>
          <p:cNvSpPr txBox="1"/>
          <p:nvPr/>
        </p:nvSpPr>
        <p:spPr>
          <a:xfrm>
            <a:off x="0" y="1777818"/>
            <a:ext cx="12192001"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rPr>
              <a:t>Impact of </a:t>
            </a:r>
            <a:r>
              <a:rPr kumimoji="0" lang="nl-NL" sz="3600" b="0" i="1" u="none" strike="noStrike" kern="1200" cap="none" spc="0" normalizeH="0" baseline="0" noProof="0" dirty="0" err="1">
                <a:ln>
                  <a:noFill/>
                </a:ln>
                <a:solidFill>
                  <a:prstClr val="black">
                    <a:lumMod val="50000"/>
                  </a:prstClr>
                </a:solidFill>
                <a:effectLst/>
                <a:uLnTx/>
                <a:uFillTx/>
                <a:latin typeface="Garamond" panose="02020404030301010803" pitchFamily="18" charset="0"/>
                <a:ea typeface="+mn-ea"/>
                <a:cs typeface="+mn-cs"/>
              </a:rPr>
              <a:t>Science</a:t>
            </a:r>
            <a:r>
              <a:rPr lang="nl-NL" sz="3600" i="1" dirty="0">
                <a:solidFill>
                  <a:prstClr val="black">
                    <a:lumMod val="50000"/>
                  </a:prstClr>
                </a:solidFill>
                <a:latin typeface="Garamond" panose="02020404030301010803" pitchFamily="18" charset="0"/>
              </a:rPr>
              <a:t> Conference </a:t>
            </a:r>
            <a:r>
              <a:rPr lang="nl-NL" sz="3600" i="1" dirty="0" err="1">
                <a:solidFill>
                  <a:prstClr val="black">
                    <a:lumMod val="50000"/>
                  </a:prstClr>
                </a:solidFill>
                <a:latin typeface="Garamond" panose="02020404030301010803" pitchFamily="18" charset="0"/>
              </a:rPr>
              <a:t>the</a:t>
            </a:r>
            <a:r>
              <a:rPr lang="nl-NL" sz="3600" i="1" dirty="0">
                <a:solidFill>
                  <a:prstClr val="black">
                    <a:lumMod val="50000"/>
                  </a:prstClr>
                </a:solidFill>
                <a:latin typeface="Garamond" panose="02020404030301010803" pitchFamily="18" charset="0"/>
              </a:rPr>
              <a:t> Parallel </a:t>
            </a:r>
            <a:r>
              <a:rPr lang="nl-NL" sz="3600" i="1" dirty="0" err="1">
                <a:solidFill>
                  <a:prstClr val="black">
                    <a:lumMod val="50000"/>
                  </a:prstClr>
                </a:solidFill>
                <a:latin typeface="Garamond" panose="02020404030301010803" pitchFamily="18" charset="0"/>
              </a:rPr>
              <a:t>Session</a:t>
            </a:r>
            <a:r>
              <a:rPr lang="nl-NL" sz="3600" i="1" dirty="0">
                <a:solidFill>
                  <a:prstClr val="black">
                    <a:lumMod val="50000"/>
                  </a:prstClr>
                </a:solidFill>
                <a:latin typeface="Garamond" panose="02020404030301010803" pitchFamily="18" charset="0"/>
              </a:rPr>
              <a:t> on: </a:t>
            </a:r>
            <a:endParaRPr kumimoji="0" lang="nl-NL" sz="36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50000"/>
                </a:prstClr>
              </a:solidFill>
              <a:effectLst/>
              <a:uLnTx/>
              <a:uFillTx/>
              <a:latin typeface="Garamond" panose="02020404030301010803" pitchFamily="18" charset="0"/>
              <a:ea typeface="+mn-ea"/>
              <a:cs typeface="+mn-cs"/>
            </a:endParaRPr>
          </a:p>
          <a:p>
            <a:pPr lvl="0" algn="ctr"/>
            <a:r>
              <a:rPr lang="en-US" sz="4800" b="1" dirty="0">
                <a:solidFill>
                  <a:srgbClr val="820000"/>
                </a:solidFill>
                <a:latin typeface="Garamond" panose="02020404030301010803" pitchFamily="18" charset="0"/>
              </a:rPr>
              <a:t>P</a:t>
            </a:r>
            <a:r>
              <a:rPr kumimoji="0" lang="en-US" sz="4800" b="1" i="0" u="none" strike="noStrike" kern="1200" cap="none" spc="0" normalizeH="0" baseline="0" noProof="0" dirty="0" err="1">
                <a:ln>
                  <a:noFill/>
                </a:ln>
                <a:solidFill>
                  <a:srgbClr val="820000"/>
                </a:solidFill>
                <a:effectLst/>
                <a:uLnTx/>
                <a:uFillTx/>
                <a:latin typeface="Garamond" panose="02020404030301010803" pitchFamily="18" charset="0"/>
                <a:ea typeface="+mn-ea"/>
                <a:cs typeface="+mn-cs"/>
              </a:rPr>
              <a:t>ublic</a:t>
            </a:r>
            <a:r>
              <a:rPr kumimoji="0" lang="en-US"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rPr>
              <a:t> Engagement and Co-Creation </a:t>
            </a:r>
            <a:endParaRPr kumimoji="0" lang="nl-NL" sz="4800" b="1" i="0" u="none" strike="noStrike" kern="1200" cap="none" spc="0" normalizeH="0" baseline="0" noProof="0" dirty="0">
              <a:ln>
                <a:noFill/>
              </a:ln>
              <a:solidFill>
                <a:srgbClr val="820000"/>
              </a:solidFill>
              <a:effectLst/>
              <a:uLnTx/>
              <a:uFillTx/>
              <a:latin typeface="Garamond" panose="02020404030301010803" pitchFamily="18" charset="0"/>
              <a:ea typeface="+mn-ea"/>
              <a:cs typeface="+mn-cs"/>
            </a:endParaRPr>
          </a:p>
        </p:txBody>
      </p:sp>
      <p:sp>
        <p:nvSpPr>
          <p:cNvPr id="20" name="Tekstvak 19"/>
          <p:cNvSpPr txBox="1"/>
          <p:nvPr/>
        </p:nvSpPr>
        <p:spPr>
          <a:xfrm>
            <a:off x="2203274" y="4678426"/>
            <a:ext cx="7785451" cy="461665"/>
          </a:xfrm>
          <a:prstGeom prst="rect">
            <a:avLst/>
          </a:prstGeom>
          <a:noFill/>
        </p:spPr>
        <p:txBody>
          <a:bodyPr wrap="square" rtlCol="0">
            <a:spAutoFit/>
          </a:bodyPr>
          <a:lstStyle/>
          <a:p>
            <a:pPr lvl="0" algn="ctr"/>
            <a:r>
              <a:rPr lang="en-US" sz="2400" b="1" dirty="0">
                <a:solidFill>
                  <a:prstClr val="black"/>
                </a:solidFill>
                <a:latin typeface="Garamond" panose="02020404030301010803" pitchFamily="18" charset="0"/>
              </a:rPr>
              <a:t>23</a:t>
            </a:r>
            <a:r>
              <a:rPr lang="en-US" sz="2400" b="1" baseline="30000" dirty="0">
                <a:solidFill>
                  <a:prstClr val="black"/>
                </a:solidFill>
                <a:latin typeface="Garamond" panose="02020404030301010803" pitchFamily="18" charset="0"/>
              </a:rPr>
              <a:t>rd</a:t>
            </a:r>
            <a:r>
              <a:rPr lang="en-US" sz="2400" b="1" dirty="0">
                <a:solidFill>
                  <a:prstClr val="black"/>
                </a:solidFill>
                <a:latin typeface="Garamond" panose="02020404030301010803" pitchFamily="18" charset="0"/>
              </a:rPr>
              <a:t> June, 2021</a:t>
            </a:r>
            <a:endParaRPr kumimoji="0" lang="nl-NL"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0977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Perpetua" panose="02020502060401020303" pitchFamily="18" charset="0"/>
              </a:rPr>
              <a:t>Conclusions</a:t>
            </a:r>
            <a:endParaRPr lang="en-ZA" dirty="0">
              <a:latin typeface="Perpetua" panose="02020502060401020303" pitchFamily="18" charset="0"/>
            </a:endParaRPr>
          </a:p>
        </p:txBody>
      </p:sp>
      <p:pic>
        <p:nvPicPr>
          <p:cNvPr id="6" name="Content Placeholder 5">
            <a:extLst>
              <a:ext uri="{FF2B5EF4-FFF2-40B4-BE49-F238E27FC236}">
                <a16:creationId xmlns:a16="http://schemas.microsoft.com/office/drawing/2014/main" id="{49FDE273-1D17-41EC-B0F5-AF720E8C0B5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756" y="1355170"/>
            <a:ext cx="5928360" cy="3888432"/>
          </a:xfrm>
        </p:spPr>
      </p:pic>
      <p:sp>
        <p:nvSpPr>
          <p:cNvPr id="4" name="Content Placeholder 3">
            <a:extLst>
              <a:ext uri="{FF2B5EF4-FFF2-40B4-BE49-F238E27FC236}">
                <a16:creationId xmlns:a16="http://schemas.microsoft.com/office/drawing/2014/main" id="{04ED63A4-2CF4-4A6E-B389-8FD1A93D2458}"/>
              </a:ext>
            </a:extLst>
          </p:cNvPr>
          <p:cNvSpPr>
            <a:spLocks noGrp="1"/>
          </p:cNvSpPr>
          <p:nvPr>
            <p:ph sz="half" idx="2"/>
          </p:nvPr>
        </p:nvSpPr>
        <p:spPr/>
        <p:txBody>
          <a:bodyPr>
            <a:normAutofit fontScale="92500" lnSpcReduction="10000"/>
          </a:bodyPr>
          <a:lstStyle/>
          <a:p>
            <a:r>
              <a:rPr lang="en-GB" sz="4200" dirty="0">
                <a:latin typeface="Perpetua" panose="02020502060401020303" pitchFamily="18" charset="0"/>
              </a:rPr>
              <a:t>Widen and Expand Public Engagements in Science, Technology, and Innovation</a:t>
            </a:r>
          </a:p>
          <a:p>
            <a:pPr lvl="1"/>
            <a:r>
              <a:rPr lang="en-GB" sz="4200" dirty="0">
                <a:latin typeface="Perpetua" panose="02020502060401020303" pitchFamily="18" charset="0"/>
              </a:rPr>
              <a:t>Rebuild Trust in Science</a:t>
            </a:r>
          </a:p>
          <a:p>
            <a:pPr lvl="1"/>
            <a:r>
              <a:rPr lang="en-GB" sz="4200" dirty="0">
                <a:latin typeface="Perpetua" panose="02020502060401020303" pitchFamily="18" charset="0"/>
              </a:rPr>
              <a:t>Redress Alternative Facts</a:t>
            </a:r>
          </a:p>
          <a:p>
            <a:r>
              <a:rPr lang="en-GB" sz="4320" dirty="0">
                <a:latin typeface="Perpetua" panose="02020502060401020303" pitchFamily="18" charset="0"/>
              </a:rPr>
              <a:t>Co-construct the World we Want, </a:t>
            </a:r>
          </a:p>
          <a:p>
            <a:pPr lvl="1"/>
            <a:r>
              <a:rPr lang="en-GB" sz="3920" dirty="0">
                <a:latin typeface="Perpetua" panose="02020502060401020303" pitchFamily="18" charset="0"/>
              </a:rPr>
              <a:t>Need, and </a:t>
            </a:r>
          </a:p>
          <a:p>
            <a:pPr lvl="1"/>
            <a:r>
              <a:rPr lang="en-GB" sz="3920" dirty="0">
                <a:latin typeface="Perpetua" panose="02020502060401020303" pitchFamily="18" charset="0"/>
              </a:rPr>
              <a:t>Demand!</a:t>
            </a:r>
          </a:p>
          <a:p>
            <a:pPr marL="0" indent="0">
              <a:buNone/>
            </a:pPr>
            <a:endParaRPr lang="en-GB" dirty="0"/>
          </a:p>
        </p:txBody>
      </p:sp>
    </p:spTree>
    <p:extLst>
      <p:ext uri="{BB962C8B-B14F-4D97-AF65-F5344CB8AC3E}">
        <p14:creationId xmlns:p14="http://schemas.microsoft.com/office/powerpoint/2010/main" val="239517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Perpetua" panose="02020502060401020303" pitchFamily="18" charset="0"/>
              </a:rPr>
              <a:t>References</a:t>
            </a:r>
          </a:p>
        </p:txBody>
      </p:sp>
      <p:sp>
        <p:nvSpPr>
          <p:cNvPr id="3" name="Content Placeholder 2"/>
          <p:cNvSpPr>
            <a:spLocks noGrp="1"/>
          </p:cNvSpPr>
          <p:nvPr>
            <p:ph idx="1"/>
          </p:nvPr>
        </p:nvSpPr>
        <p:spPr/>
        <p:txBody>
          <a:bodyPr>
            <a:normAutofit lnSpcReduction="10000"/>
          </a:bodyPr>
          <a:lstStyle/>
          <a:p>
            <a:r>
              <a:rPr lang="en-US" dirty="0">
                <a:latin typeface="Perpetua" panose="02020502060401020303" pitchFamily="18" charset="0"/>
              </a:rPr>
              <a:t>Alexander, Neville. 1990. Education and the Struggle for National Liberation in South Africa, Skotaville Publishers, Johannesburg.</a:t>
            </a:r>
          </a:p>
          <a:p>
            <a:r>
              <a:rPr lang="en-US" dirty="0">
                <a:latin typeface="Perpetua" panose="02020502060401020303" pitchFamily="18" charset="0"/>
              </a:rPr>
              <a:t>Guterres, António Manuel de Oliveira. 2020. Tackling the Inequality Pandemic: A New Social Contract for a New Era, 18th Nelson Mandela Lecture, Nelson Mandela Foundation, Johannesburg, 18 July.</a:t>
            </a:r>
          </a:p>
          <a:p>
            <a:r>
              <a:rPr lang="en-US" dirty="0">
                <a:latin typeface="Perpetua" panose="02020502060401020303" pitchFamily="18" charset="0"/>
              </a:rPr>
              <a:t>Maharajh, Rasigan. 2021a. 21st Century Public Engagement and Mission-orientated Research: Advancing Sustainable Futures for All, Global Research Council, London.</a:t>
            </a:r>
          </a:p>
          <a:p>
            <a:r>
              <a:rPr lang="en-US" dirty="0">
                <a:latin typeface="Perpetua" panose="02020502060401020303" pitchFamily="18" charset="0"/>
              </a:rPr>
              <a:t>Maharajh, Rasigan. 2021b. A Vaccine Against Intellectual Hubris, Errant Journal 1(2): 77-81.</a:t>
            </a:r>
          </a:p>
          <a:p>
            <a:r>
              <a:rPr lang="en-US" dirty="0">
                <a:latin typeface="Perpetua" panose="02020502060401020303" pitchFamily="18" charset="0"/>
              </a:rPr>
              <a:t>UNCTAD. 2020. The Need to Protect Science, Technology and Innovation Funding During and After the Covid-19 Crisis, United Nations Conference on Trade and Development, Geneva.</a:t>
            </a:r>
          </a:p>
        </p:txBody>
      </p:sp>
    </p:spTree>
    <p:extLst>
      <p:ext uri="{BB962C8B-B14F-4D97-AF65-F5344CB8AC3E}">
        <p14:creationId xmlns:p14="http://schemas.microsoft.com/office/powerpoint/2010/main" val="122237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5983" y="2089651"/>
            <a:ext cx="9440034" cy="1339349"/>
          </a:xfrm>
        </p:spPr>
        <p:txBody>
          <a:bodyPr>
            <a:noAutofit/>
          </a:bodyPr>
          <a:lstStyle/>
          <a:p>
            <a:br>
              <a:rPr lang="en-GB" sz="3360" i="1" dirty="0">
                <a:latin typeface="Perpetua" panose="02020502060401020303" pitchFamily="18" charset="0"/>
                <a:cs typeface="Times New Roman" panose="02020603050405020304" pitchFamily="18" charset="0"/>
              </a:rPr>
            </a:br>
            <a:endParaRPr lang="en-GB" sz="3360" i="1" dirty="0">
              <a:latin typeface="Perpetua" panose="02020502060401020303" pitchFamily="18" charset="0"/>
              <a:cs typeface="Times New Roman" panose="02020603050405020304" pitchFamily="18" charset="0"/>
            </a:endParaRPr>
          </a:p>
        </p:txBody>
      </p:sp>
      <p:sp>
        <p:nvSpPr>
          <p:cNvPr id="3" name="Content Placeholder 2"/>
          <p:cNvSpPr>
            <a:spLocks noGrp="1"/>
          </p:cNvSpPr>
          <p:nvPr>
            <p:ph type="subTitle" idx="1"/>
          </p:nvPr>
        </p:nvSpPr>
        <p:spPr>
          <a:xfrm>
            <a:off x="0" y="3429000"/>
            <a:ext cx="3762941" cy="3429000"/>
          </a:xfrm>
        </p:spPr>
        <p:txBody>
          <a:bodyPr>
            <a:normAutofit fontScale="55000" lnSpcReduction="20000"/>
          </a:bodyPr>
          <a:lstStyle/>
          <a:p>
            <a:r>
              <a:rPr lang="en-GB" sz="2880" dirty="0" err="1">
                <a:latin typeface="Perpetua" panose="02020502060401020303" pitchFamily="18" charset="0"/>
                <a:cs typeface="Times New Roman" panose="02020603050405020304" pitchFamily="18" charset="0"/>
              </a:rPr>
              <a:t>Dankie</a:t>
            </a:r>
            <a:endParaRPr lang="en-GB" sz="2880" dirty="0">
              <a:latin typeface="Perpetua" panose="02020502060401020303" pitchFamily="18" charset="0"/>
              <a:cs typeface="Times New Roman" panose="02020603050405020304" pitchFamily="18" charset="0"/>
            </a:endParaRPr>
          </a:p>
          <a:p>
            <a:r>
              <a:rPr lang="en-GB" sz="2880" dirty="0">
                <a:latin typeface="Perpetua" panose="02020502060401020303" pitchFamily="18" charset="0"/>
                <a:cs typeface="Times New Roman" panose="02020603050405020304" pitchFamily="18" charset="0"/>
              </a:rPr>
              <a:t>Thank you</a:t>
            </a:r>
          </a:p>
          <a:p>
            <a:r>
              <a:rPr lang="en-GB" sz="2880" dirty="0" err="1">
                <a:latin typeface="Perpetua" panose="02020502060401020303" pitchFamily="18" charset="0"/>
                <a:cs typeface="Times New Roman" panose="02020603050405020304" pitchFamily="18" charset="0"/>
              </a:rPr>
              <a:t>Ngiyathokoza</a:t>
            </a:r>
            <a:endParaRPr lang="en-GB" sz="2880" dirty="0">
              <a:latin typeface="Perpetua" panose="02020502060401020303" pitchFamily="18" charset="0"/>
              <a:cs typeface="Times New Roman" panose="02020603050405020304" pitchFamily="18" charset="0"/>
            </a:endParaRPr>
          </a:p>
          <a:p>
            <a:r>
              <a:rPr lang="en-GB" sz="2880" dirty="0" err="1">
                <a:latin typeface="Perpetua" panose="02020502060401020303" pitchFamily="18" charset="0"/>
                <a:cs typeface="Times New Roman" panose="02020603050405020304" pitchFamily="18" charset="0"/>
              </a:rPr>
              <a:t>Enkosi</a:t>
            </a:r>
            <a:endParaRPr lang="en-GB" sz="2880" dirty="0">
              <a:latin typeface="Perpetua" panose="02020502060401020303" pitchFamily="18" charset="0"/>
              <a:cs typeface="Times New Roman" panose="02020603050405020304" pitchFamily="18" charset="0"/>
            </a:endParaRPr>
          </a:p>
          <a:p>
            <a:r>
              <a:rPr lang="en-GB" sz="2880" dirty="0">
                <a:latin typeface="Perpetua" panose="02020502060401020303" pitchFamily="18" charset="0"/>
                <a:cs typeface="Times New Roman" panose="02020603050405020304" pitchFamily="18" charset="0"/>
              </a:rPr>
              <a:t>Ngiyabonga</a:t>
            </a:r>
          </a:p>
          <a:p>
            <a:r>
              <a:rPr lang="en-GB" sz="2880" dirty="0" err="1">
                <a:latin typeface="Perpetua" panose="02020502060401020303" pitchFamily="18" charset="0"/>
                <a:cs typeface="Times New Roman" panose="02020603050405020304" pitchFamily="18" charset="0"/>
              </a:rPr>
              <a:t>Ke</a:t>
            </a:r>
            <a:r>
              <a:rPr lang="en-GB" sz="2880" dirty="0">
                <a:latin typeface="Perpetua" panose="02020502060401020303" pitchFamily="18" charset="0"/>
                <a:cs typeface="Times New Roman" panose="02020603050405020304" pitchFamily="18" charset="0"/>
              </a:rPr>
              <a:t> a </a:t>
            </a:r>
            <a:r>
              <a:rPr lang="en-GB" sz="2880" dirty="0" err="1">
                <a:latin typeface="Perpetua" panose="02020502060401020303" pitchFamily="18" charset="0"/>
                <a:cs typeface="Times New Roman" panose="02020603050405020304" pitchFamily="18" charset="0"/>
              </a:rPr>
              <a:t>leboga</a:t>
            </a:r>
            <a:endParaRPr lang="en-GB" sz="2880" dirty="0">
              <a:latin typeface="Perpetua" panose="02020502060401020303" pitchFamily="18" charset="0"/>
              <a:cs typeface="Times New Roman" panose="02020603050405020304" pitchFamily="18" charset="0"/>
            </a:endParaRPr>
          </a:p>
          <a:p>
            <a:r>
              <a:rPr lang="en-GB" sz="2880" dirty="0" err="1">
                <a:latin typeface="Perpetua" panose="02020502060401020303" pitchFamily="18" charset="0"/>
                <a:cs typeface="Times New Roman" panose="02020603050405020304" pitchFamily="18" charset="0"/>
              </a:rPr>
              <a:t>Ke</a:t>
            </a:r>
            <a:r>
              <a:rPr lang="en-GB" sz="2880" dirty="0">
                <a:latin typeface="Perpetua" panose="02020502060401020303" pitchFamily="18" charset="0"/>
                <a:cs typeface="Times New Roman" panose="02020603050405020304" pitchFamily="18" charset="0"/>
              </a:rPr>
              <a:t> a </a:t>
            </a:r>
            <a:r>
              <a:rPr lang="en-GB" sz="2880" dirty="0" err="1">
                <a:latin typeface="Perpetua" panose="02020502060401020303" pitchFamily="18" charset="0"/>
                <a:cs typeface="Times New Roman" panose="02020603050405020304" pitchFamily="18" charset="0"/>
              </a:rPr>
              <a:t>leboha</a:t>
            </a:r>
            <a:endParaRPr lang="en-GB" sz="2880" dirty="0">
              <a:latin typeface="Perpetua" panose="02020502060401020303" pitchFamily="18" charset="0"/>
              <a:cs typeface="Times New Roman" panose="02020603050405020304" pitchFamily="18" charset="0"/>
            </a:endParaRPr>
          </a:p>
          <a:p>
            <a:r>
              <a:rPr lang="en-GB" sz="2880" dirty="0" err="1">
                <a:latin typeface="Perpetua" panose="02020502060401020303" pitchFamily="18" charset="0"/>
                <a:cs typeface="Times New Roman" panose="02020603050405020304" pitchFamily="18" charset="0"/>
              </a:rPr>
              <a:t>Ke</a:t>
            </a:r>
            <a:r>
              <a:rPr lang="en-GB" sz="2880" dirty="0">
                <a:latin typeface="Perpetua" panose="02020502060401020303" pitchFamily="18" charset="0"/>
                <a:cs typeface="Times New Roman" panose="02020603050405020304" pitchFamily="18" charset="0"/>
              </a:rPr>
              <a:t> a </a:t>
            </a:r>
            <a:r>
              <a:rPr lang="en-GB" sz="2880" dirty="0" err="1">
                <a:latin typeface="Perpetua" panose="02020502060401020303" pitchFamily="18" charset="0"/>
                <a:cs typeface="Times New Roman" panose="02020603050405020304" pitchFamily="18" charset="0"/>
              </a:rPr>
              <a:t>leboga</a:t>
            </a:r>
            <a:endParaRPr lang="en-GB" sz="2880" dirty="0">
              <a:latin typeface="Perpetua" panose="02020502060401020303" pitchFamily="18" charset="0"/>
              <a:cs typeface="Times New Roman" panose="02020603050405020304" pitchFamily="18" charset="0"/>
            </a:endParaRPr>
          </a:p>
          <a:p>
            <a:r>
              <a:rPr lang="en-GB" sz="2880" dirty="0">
                <a:latin typeface="Perpetua" panose="02020502060401020303" pitchFamily="18" charset="0"/>
                <a:cs typeface="Times New Roman" panose="02020603050405020304" pitchFamily="18" charset="0"/>
              </a:rPr>
              <a:t>Siyabonga</a:t>
            </a:r>
          </a:p>
          <a:p>
            <a:r>
              <a:rPr lang="en-GB" sz="2880" dirty="0" err="1">
                <a:latin typeface="Perpetua" panose="02020502060401020303" pitchFamily="18" charset="0"/>
                <a:cs typeface="Times New Roman" panose="02020603050405020304" pitchFamily="18" charset="0"/>
              </a:rPr>
              <a:t>Ndo</a:t>
            </a:r>
            <a:r>
              <a:rPr lang="en-GB" sz="2880" dirty="0">
                <a:latin typeface="Perpetua" panose="02020502060401020303" pitchFamily="18" charset="0"/>
                <a:cs typeface="Times New Roman" panose="02020603050405020304" pitchFamily="18" charset="0"/>
              </a:rPr>
              <a:t> </a:t>
            </a:r>
            <a:r>
              <a:rPr lang="en-GB" sz="2880" dirty="0" err="1">
                <a:latin typeface="Perpetua" panose="02020502060401020303" pitchFamily="18" charset="0"/>
                <a:cs typeface="Times New Roman" panose="02020603050405020304" pitchFamily="18" charset="0"/>
              </a:rPr>
              <a:t>livhuwa</a:t>
            </a:r>
            <a:r>
              <a:rPr lang="en-GB" sz="2880" dirty="0">
                <a:latin typeface="Perpetua" panose="02020502060401020303" pitchFamily="18" charset="0"/>
                <a:cs typeface="Times New Roman" panose="02020603050405020304" pitchFamily="18" charset="0"/>
              </a:rPr>
              <a:t>/ Ro </a:t>
            </a:r>
            <a:r>
              <a:rPr lang="en-GB" sz="2880" dirty="0" err="1">
                <a:latin typeface="Perpetua" panose="02020502060401020303" pitchFamily="18" charset="0"/>
                <a:cs typeface="Times New Roman" panose="02020603050405020304" pitchFamily="18" charset="0"/>
              </a:rPr>
              <a:t>livhuwa</a:t>
            </a:r>
            <a:endParaRPr lang="en-GB" sz="2880" dirty="0">
              <a:latin typeface="Perpetua" panose="02020502060401020303" pitchFamily="18" charset="0"/>
              <a:cs typeface="Times New Roman" panose="02020603050405020304" pitchFamily="18" charset="0"/>
            </a:endParaRPr>
          </a:p>
          <a:p>
            <a:r>
              <a:rPr lang="en-GB" sz="2880" dirty="0" err="1">
                <a:latin typeface="Perpetua" panose="02020502060401020303" pitchFamily="18" charset="0"/>
                <a:cs typeface="Times New Roman" panose="02020603050405020304" pitchFamily="18" charset="0"/>
              </a:rPr>
              <a:t>Inkomu</a:t>
            </a:r>
            <a:endParaRPr lang="en-GB" sz="2880" dirty="0">
              <a:latin typeface="Perpetua" panose="02020502060401020303" pitchFamily="18" charset="0"/>
              <a:cs typeface="Times New Roman" panose="02020603050405020304" pitchFamily="18" charset="0"/>
            </a:endParaRPr>
          </a:p>
        </p:txBody>
      </p:sp>
      <p:sp>
        <p:nvSpPr>
          <p:cNvPr id="4" name="Rectangle 3"/>
          <p:cNvSpPr/>
          <p:nvPr/>
        </p:nvSpPr>
        <p:spPr>
          <a:xfrm>
            <a:off x="7762728" y="3469615"/>
            <a:ext cx="4429273" cy="1994392"/>
          </a:xfrm>
          <a:prstGeom prst="rect">
            <a:avLst/>
          </a:prstGeom>
        </p:spPr>
        <p:txBody>
          <a:bodyPr wrap="square">
            <a:spAutoFit/>
          </a:bodyPr>
          <a:lstStyle/>
          <a:p>
            <a:pPr algn="r" defTabSz="1017270" fontAlgn="base">
              <a:spcBef>
                <a:spcPct val="0"/>
              </a:spcBef>
              <a:spcAft>
                <a:spcPct val="0"/>
              </a:spcAft>
            </a:pPr>
            <a:r>
              <a:rPr lang="en-GB" sz="1680" dirty="0">
                <a:solidFill>
                  <a:prstClr val="black"/>
                </a:solidFill>
                <a:latin typeface="Times New Roman" panose="02020603050405020304" pitchFamily="18" charset="0"/>
                <a:cs typeface="Times New Roman" panose="02020603050405020304" pitchFamily="18" charset="0"/>
              </a:rPr>
              <a:t>rasigan@ieri.org.za</a:t>
            </a:r>
          </a:p>
          <a:p>
            <a:pPr algn="r" defTabSz="1017270" fontAlgn="base">
              <a:spcBef>
                <a:spcPct val="0"/>
              </a:spcBef>
              <a:spcAft>
                <a:spcPct val="0"/>
              </a:spcAft>
            </a:pPr>
            <a:r>
              <a:rPr lang="en-GB" sz="1680" dirty="0">
                <a:solidFill>
                  <a:prstClr val="black"/>
                </a:solidFill>
                <a:latin typeface="Times New Roman" panose="02020603050405020304" pitchFamily="18" charset="0"/>
                <a:cs typeface="Times New Roman" panose="02020603050405020304" pitchFamily="18" charset="0"/>
              </a:rPr>
              <a:t>www.ieri.org.za</a:t>
            </a:r>
          </a:p>
          <a:p>
            <a:pPr algn="r" defTabSz="1017270" fontAlgn="base">
              <a:spcBef>
                <a:spcPct val="0"/>
              </a:spcBef>
              <a:spcAft>
                <a:spcPct val="0"/>
              </a:spcAft>
            </a:pPr>
            <a:r>
              <a:rPr lang="en-GB" sz="1320" dirty="0">
                <a:solidFill>
                  <a:prstClr val="black"/>
                </a:solidFill>
                <a:latin typeface="Times New Roman" panose="02020603050405020304" pitchFamily="18" charset="0"/>
                <a:cs typeface="Times New Roman" panose="02020603050405020304" pitchFamily="18" charset="0"/>
              </a:rPr>
              <a:t>Faculty of Economics &amp; Finance,</a:t>
            </a:r>
          </a:p>
          <a:p>
            <a:pPr algn="r" defTabSz="1017270" fontAlgn="base">
              <a:spcBef>
                <a:spcPct val="0"/>
              </a:spcBef>
              <a:spcAft>
                <a:spcPct val="0"/>
              </a:spcAft>
            </a:pPr>
            <a:r>
              <a:rPr lang="en-GB" sz="1320" dirty="0">
                <a:solidFill>
                  <a:prstClr val="black"/>
                </a:solidFill>
                <a:latin typeface="Times New Roman" panose="02020603050405020304" pitchFamily="18" charset="0"/>
                <a:cs typeface="Times New Roman" panose="02020603050405020304" pitchFamily="18" charset="0"/>
              </a:rPr>
              <a:t>Tshwane University of Technology,</a:t>
            </a:r>
          </a:p>
          <a:p>
            <a:pPr algn="r" defTabSz="1017270" fontAlgn="base">
              <a:spcBef>
                <a:spcPct val="0"/>
              </a:spcBef>
              <a:spcAft>
                <a:spcPct val="0"/>
              </a:spcAft>
            </a:pPr>
            <a:r>
              <a:rPr lang="en-GB" sz="1320" dirty="0">
                <a:solidFill>
                  <a:prstClr val="black"/>
                </a:solidFill>
                <a:latin typeface="Times New Roman" panose="02020603050405020304" pitchFamily="18" charset="0"/>
                <a:cs typeface="Times New Roman" panose="02020603050405020304" pitchFamily="18" charset="0"/>
              </a:rPr>
              <a:t>159 Nana </a:t>
            </a:r>
            <a:r>
              <a:rPr lang="en-GB" sz="1320" dirty="0" err="1">
                <a:solidFill>
                  <a:prstClr val="black"/>
                </a:solidFill>
                <a:latin typeface="Times New Roman" panose="02020603050405020304" pitchFamily="18" charset="0"/>
                <a:cs typeface="Times New Roman" panose="02020603050405020304" pitchFamily="18" charset="0"/>
              </a:rPr>
              <a:t>Sita</a:t>
            </a:r>
            <a:r>
              <a:rPr lang="en-GB" sz="1320" dirty="0">
                <a:solidFill>
                  <a:prstClr val="black"/>
                </a:solidFill>
                <a:latin typeface="Times New Roman" panose="02020603050405020304" pitchFamily="18" charset="0"/>
                <a:cs typeface="Times New Roman" panose="02020603050405020304" pitchFamily="18" charset="0"/>
              </a:rPr>
              <a:t> Street,</a:t>
            </a:r>
          </a:p>
          <a:p>
            <a:pPr algn="r" defTabSz="1017270" fontAlgn="base">
              <a:spcBef>
                <a:spcPct val="0"/>
              </a:spcBef>
              <a:spcAft>
                <a:spcPct val="0"/>
              </a:spcAft>
            </a:pPr>
            <a:r>
              <a:rPr lang="en-GB" sz="1320" dirty="0">
                <a:solidFill>
                  <a:prstClr val="black"/>
                </a:solidFill>
                <a:latin typeface="Times New Roman" panose="02020603050405020304" pitchFamily="18" charset="0"/>
                <a:cs typeface="Times New Roman" panose="02020603050405020304" pitchFamily="18" charset="0"/>
              </a:rPr>
              <a:t>Pretoria CBD, 0002,</a:t>
            </a:r>
          </a:p>
          <a:p>
            <a:pPr algn="r" defTabSz="1017270" fontAlgn="base">
              <a:spcBef>
                <a:spcPct val="0"/>
              </a:spcBef>
              <a:spcAft>
                <a:spcPct val="0"/>
              </a:spcAft>
            </a:pPr>
            <a:r>
              <a:rPr lang="en-GB" sz="1320" dirty="0">
                <a:solidFill>
                  <a:prstClr val="black"/>
                </a:solidFill>
                <a:latin typeface="Times New Roman" panose="02020603050405020304" pitchFamily="18" charset="0"/>
                <a:cs typeface="Times New Roman" panose="02020603050405020304" pitchFamily="18" charset="0"/>
              </a:rPr>
              <a:t>Gauteng Province,</a:t>
            </a:r>
          </a:p>
          <a:p>
            <a:pPr algn="r" defTabSz="1017270" fontAlgn="base">
              <a:spcBef>
                <a:spcPct val="0"/>
              </a:spcBef>
              <a:spcAft>
                <a:spcPct val="0"/>
              </a:spcAft>
            </a:pPr>
            <a:r>
              <a:rPr lang="en-GB" sz="1320" dirty="0">
                <a:solidFill>
                  <a:prstClr val="black"/>
                </a:solidFill>
                <a:latin typeface="Times New Roman" panose="02020603050405020304" pitchFamily="18" charset="0"/>
                <a:cs typeface="Times New Roman" panose="02020603050405020304" pitchFamily="18" charset="0"/>
              </a:rPr>
              <a:t>Republic of South Africa</a:t>
            </a:r>
            <a:r>
              <a:rPr lang="en-GB" sz="2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942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erpetua" panose="02020502060401020303" pitchFamily="18" charset="0"/>
              </a:rPr>
              <a:t>Public Science, Agency, and Engagement</a:t>
            </a:r>
            <a:endParaRPr lang="en-GB" dirty="0">
              <a:latin typeface="Perpetua" panose="02020502060401020303" pitchFamily="18" charset="0"/>
            </a:endParaRPr>
          </a:p>
        </p:txBody>
      </p:sp>
      <p:sp>
        <p:nvSpPr>
          <p:cNvPr id="4" name="Content Placeholder 3">
            <a:extLst>
              <a:ext uri="{FF2B5EF4-FFF2-40B4-BE49-F238E27FC236}">
                <a16:creationId xmlns:a16="http://schemas.microsoft.com/office/drawing/2014/main" id="{095B5ACB-74B7-49F4-97E8-E7FB60E0AD5A}"/>
              </a:ext>
            </a:extLst>
          </p:cNvPr>
          <p:cNvSpPr>
            <a:spLocks noGrp="1"/>
          </p:cNvSpPr>
          <p:nvPr>
            <p:ph sz="half" idx="1"/>
          </p:nvPr>
        </p:nvSpPr>
        <p:spPr/>
        <p:txBody>
          <a:bodyPr>
            <a:normAutofit fontScale="77500" lnSpcReduction="20000"/>
          </a:bodyPr>
          <a:lstStyle/>
          <a:p>
            <a:pPr marL="0" indent="0">
              <a:buNone/>
            </a:pPr>
            <a:r>
              <a:rPr lang="en-US" dirty="0">
                <a:latin typeface="Perpetua" panose="02020502060401020303" pitchFamily="18" charset="0"/>
              </a:rPr>
              <a:t>Research councils remain essential components of all states in world systems. Research councils are accountable to the public at large and especially through the governments that are constituted with temporal mandates from the citizenry of the various national systems. Governments collect revenues from the societies they govern for the purposes of advancing socio-economic and political development of their citizens. It is these </a:t>
            </a:r>
            <a:r>
              <a:rPr lang="en-US" dirty="0">
                <a:solidFill>
                  <a:srgbClr val="FF0000"/>
                </a:solidFill>
                <a:latin typeface="Perpetua" panose="02020502060401020303" pitchFamily="18" charset="0"/>
              </a:rPr>
              <a:t>public resources that are entrusted to research councils for the purposes of advancing knowledge frontiers and addressing bio-physical and social challenges of the conjuncture</a:t>
            </a:r>
            <a:r>
              <a:rPr lang="en-US" dirty="0">
                <a:latin typeface="Perpetua" panose="02020502060401020303" pitchFamily="18" charset="0"/>
              </a:rPr>
              <a:t>.</a:t>
            </a:r>
          </a:p>
          <a:p>
            <a:pPr marL="0" indent="0">
              <a:buNone/>
            </a:pPr>
            <a:r>
              <a:rPr lang="en-US" dirty="0">
                <a:latin typeface="Perpetua" panose="02020502060401020303" pitchFamily="18" charset="0"/>
              </a:rPr>
              <a:t>Thus, whilst </a:t>
            </a:r>
            <a:r>
              <a:rPr lang="en-US" dirty="0">
                <a:solidFill>
                  <a:srgbClr val="FF0000"/>
                </a:solidFill>
                <a:latin typeface="Perpetua" panose="02020502060401020303" pitchFamily="18" charset="0"/>
              </a:rPr>
              <a:t>research councils are accountable to the </a:t>
            </a:r>
            <a:r>
              <a:rPr lang="en-US" u="sng" dirty="0">
                <a:solidFill>
                  <a:srgbClr val="FF0000"/>
                </a:solidFill>
                <a:latin typeface="Perpetua" panose="02020502060401020303" pitchFamily="18" charset="0"/>
              </a:rPr>
              <a:t>State</a:t>
            </a:r>
            <a:r>
              <a:rPr lang="en-US" dirty="0">
                <a:solidFill>
                  <a:srgbClr val="FF0000"/>
                </a:solidFill>
                <a:latin typeface="Perpetua" panose="02020502060401020303" pitchFamily="18" charset="0"/>
              </a:rPr>
              <a:t> for the agency afforded to them, many are also accountable to </a:t>
            </a:r>
            <a:r>
              <a:rPr lang="en-US" u="sng" dirty="0">
                <a:solidFill>
                  <a:srgbClr val="FF0000"/>
                </a:solidFill>
                <a:latin typeface="Perpetua" panose="02020502060401020303" pitchFamily="18" charset="0"/>
              </a:rPr>
              <a:t>the communities of scientists </a:t>
            </a:r>
            <a:r>
              <a:rPr lang="en-US" dirty="0">
                <a:solidFill>
                  <a:srgbClr val="FF0000"/>
                </a:solidFill>
                <a:latin typeface="Perpetua" panose="02020502060401020303" pitchFamily="18" charset="0"/>
              </a:rPr>
              <a:t>that they support in the advancement of knowledge and the derivation of applications which improve their material lives; and to </a:t>
            </a:r>
            <a:r>
              <a:rPr lang="en-US" u="sng" dirty="0">
                <a:solidFill>
                  <a:srgbClr val="FF0000"/>
                </a:solidFill>
                <a:latin typeface="Perpetua" panose="02020502060401020303" pitchFamily="18" charset="0"/>
              </a:rPr>
              <a:t>various publics that are ultimately beneficiaries</a:t>
            </a:r>
            <a:r>
              <a:rPr lang="en-US" dirty="0">
                <a:solidFill>
                  <a:srgbClr val="FF0000"/>
                </a:solidFill>
                <a:latin typeface="Perpetua" panose="02020502060401020303" pitchFamily="18" charset="0"/>
              </a:rPr>
              <a:t> of the investments made on their behalf</a:t>
            </a:r>
            <a:r>
              <a:rPr lang="en-US" dirty="0">
                <a:latin typeface="Perpetua" panose="02020502060401020303" pitchFamily="18" charset="0"/>
              </a:rPr>
              <a:t>.</a:t>
            </a:r>
          </a:p>
          <a:p>
            <a:pPr marL="0" indent="0">
              <a:buNone/>
            </a:pPr>
            <a:endParaRPr lang="en-GB" dirty="0">
              <a:latin typeface="Perpetua" panose="02020502060401020303" pitchFamily="18" charset="0"/>
            </a:endParaRPr>
          </a:p>
        </p:txBody>
      </p:sp>
      <p:sp>
        <p:nvSpPr>
          <p:cNvPr id="5" name="Content Placeholder 4">
            <a:extLst>
              <a:ext uri="{FF2B5EF4-FFF2-40B4-BE49-F238E27FC236}">
                <a16:creationId xmlns:a16="http://schemas.microsoft.com/office/drawing/2014/main" id="{BADED5F9-2586-42BD-AD23-C15C4E73F472}"/>
              </a:ext>
            </a:extLst>
          </p:cNvPr>
          <p:cNvSpPr>
            <a:spLocks noGrp="1"/>
          </p:cNvSpPr>
          <p:nvPr>
            <p:ph sz="half" idx="2"/>
          </p:nvPr>
        </p:nvSpPr>
        <p:spPr/>
        <p:txBody>
          <a:bodyPr>
            <a:normAutofit fontScale="77500" lnSpcReduction="20000"/>
          </a:bodyPr>
          <a:lstStyle/>
          <a:p>
            <a:pPr marL="0" indent="0">
              <a:buNone/>
            </a:pPr>
            <a:r>
              <a:rPr lang="en-GB" dirty="0">
                <a:latin typeface="Perpetua" panose="02020502060401020303" pitchFamily="18" charset="0"/>
              </a:rPr>
              <a:t>“</a:t>
            </a:r>
            <a:r>
              <a:rPr lang="en-US" dirty="0">
                <a:latin typeface="Perpetua" panose="02020502060401020303" pitchFamily="18" charset="0"/>
              </a:rPr>
              <a:t>In responding to the challenges of the contemporary conjuncture, research councils can expect further demands on the performance of science and technology agencies. </a:t>
            </a:r>
          </a:p>
          <a:p>
            <a:pPr marL="0" indent="0">
              <a:buNone/>
            </a:pPr>
            <a:r>
              <a:rPr lang="en-US" dirty="0">
                <a:solidFill>
                  <a:srgbClr val="FF0000"/>
                </a:solidFill>
                <a:latin typeface="Perpetua" panose="02020502060401020303" pitchFamily="18" charset="0"/>
              </a:rPr>
              <a:t>By engaging with the public on, and with, science, research councils can also influence the course of human history and encourage the building of resilience and sustainability of humanity on the planet</a:t>
            </a:r>
            <a:r>
              <a:rPr lang="en-US" dirty="0">
                <a:latin typeface="Perpetua" panose="02020502060401020303" pitchFamily="18" charset="0"/>
              </a:rPr>
              <a:t>. </a:t>
            </a:r>
          </a:p>
          <a:p>
            <a:pPr marL="0" indent="0">
              <a:buNone/>
            </a:pPr>
            <a:r>
              <a:rPr lang="en-US" dirty="0" err="1">
                <a:latin typeface="Perpetua" panose="02020502060401020303" pitchFamily="18" charset="0"/>
              </a:rPr>
              <a:t>Realising</a:t>
            </a:r>
            <a:r>
              <a:rPr lang="en-US" dirty="0">
                <a:latin typeface="Perpetua" panose="02020502060401020303" pitchFamily="18" charset="0"/>
              </a:rPr>
              <a:t> such progressive ambitions requires </a:t>
            </a:r>
            <a:r>
              <a:rPr lang="en-US" dirty="0">
                <a:solidFill>
                  <a:srgbClr val="FF0000"/>
                </a:solidFill>
                <a:latin typeface="Perpetua" panose="02020502060401020303" pitchFamily="18" charset="0"/>
              </a:rPr>
              <a:t>that research councils are themselves properly resourced, capacitated, and competent in the deployment of public engagement approaches for the purposes of mutual learning and socio-economic and political development for all</a:t>
            </a:r>
            <a:r>
              <a:rPr lang="en-US" dirty="0">
                <a:latin typeface="Perpetua" panose="02020502060401020303" pitchFamily="18" charset="0"/>
              </a:rPr>
              <a:t>”</a:t>
            </a:r>
            <a:endParaRPr lang="en-GB" dirty="0">
              <a:latin typeface="Perpetua" panose="02020502060401020303" pitchFamily="18" charset="0"/>
            </a:endParaRPr>
          </a:p>
          <a:p>
            <a:endParaRPr lang="en-GB" dirty="0"/>
          </a:p>
        </p:txBody>
      </p:sp>
      <p:sp>
        <p:nvSpPr>
          <p:cNvPr id="6" name="TextBox 5">
            <a:extLst>
              <a:ext uri="{FF2B5EF4-FFF2-40B4-BE49-F238E27FC236}">
                <a16:creationId xmlns:a16="http://schemas.microsoft.com/office/drawing/2014/main" id="{72E38EE3-2451-4923-9D01-C47A94264C7E}"/>
              </a:ext>
            </a:extLst>
          </p:cNvPr>
          <p:cNvSpPr txBox="1"/>
          <p:nvPr/>
        </p:nvSpPr>
        <p:spPr>
          <a:xfrm>
            <a:off x="9038050" y="6433268"/>
            <a:ext cx="3153950" cy="406265"/>
          </a:xfrm>
          <a:prstGeom prst="rect">
            <a:avLst/>
          </a:prstGeom>
          <a:noFill/>
        </p:spPr>
        <p:txBody>
          <a:bodyPr wrap="square" rtlCol="0">
            <a:spAutoFit/>
          </a:bodyPr>
          <a:lstStyle/>
          <a:p>
            <a:pPr defTabSz="1017270" fontAlgn="base">
              <a:spcBef>
                <a:spcPct val="0"/>
              </a:spcBef>
              <a:spcAft>
                <a:spcPct val="0"/>
              </a:spcAft>
            </a:pPr>
            <a:r>
              <a:rPr lang="en-GB" sz="2040" dirty="0">
                <a:solidFill>
                  <a:prstClr val="black"/>
                </a:solidFill>
                <a:latin typeface="Arial" charset="0"/>
                <a:cs typeface="Arial" charset="0"/>
              </a:rPr>
              <a:t>Source: Maharajh, 2021a</a:t>
            </a:r>
          </a:p>
        </p:txBody>
      </p:sp>
    </p:spTree>
    <p:extLst>
      <p:ext uri="{BB962C8B-B14F-4D97-AF65-F5344CB8AC3E}">
        <p14:creationId xmlns:p14="http://schemas.microsoft.com/office/powerpoint/2010/main" val="240486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3100" b="1" dirty="0">
                <a:solidFill>
                  <a:srgbClr val="820000"/>
                </a:solidFill>
                <a:latin typeface="Garamond" panose="02020404030301010803" pitchFamily="18" charset="0"/>
              </a:rPr>
              <a:t>Jenny Hasenfuss </a:t>
            </a:r>
          </a:p>
          <a:p>
            <a:pPr algn="ctr">
              <a:lnSpc>
                <a:spcPct val="134000"/>
              </a:lnSpc>
              <a:spcAft>
                <a:spcPts val="600"/>
              </a:spcAft>
            </a:pPr>
            <a:r>
              <a:rPr lang="en-AU" sz="2500" i="1" dirty="0">
                <a:latin typeface="Garamond" panose="02020404030301010803" pitchFamily="18" charset="0"/>
              </a:rPr>
              <a:t>Coordinator, Capabilities in Academic Policy Engagement (CAPE) Unit, Northumbria University, United Kingdom </a:t>
            </a: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66533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805CCE2-CC44-4B4A-A14B-EADE288B02AB}"/>
              </a:ext>
            </a:extLst>
          </p:cNvPr>
          <p:cNvPicPr>
            <a:picLocks noChangeAspect="1"/>
          </p:cNvPicPr>
          <p:nvPr/>
        </p:nvPicPr>
        <p:blipFill rotWithShape="1">
          <a:blip r:embed="rId3">
            <a:alphaModFix amt="6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703D316D-351E-4F16-9971-79B80F85715B}"/>
              </a:ext>
            </a:extLst>
          </p:cNvPr>
          <p:cNvSpPr>
            <a:spLocks noGrp="1"/>
          </p:cNvSpPr>
          <p:nvPr>
            <p:ph type="ctrTitle"/>
          </p:nvPr>
        </p:nvSpPr>
        <p:spPr>
          <a:xfrm>
            <a:off x="1198181" y="728906"/>
            <a:ext cx="9792471" cy="2057037"/>
          </a:xfrm>
        </p:spPr>
        <p:txBody>
          <a:bodyPr vert="horz" lIns="91440" tIns="45720" rIns="91440" bIns="45720" rtlCol="0" anchor="ctr">
            <a:normAutofit/>
          </a:bodyPr>
          <a:lstStyle/>
          <a:p>
            <a:pPr algn="l"/>
            <a:r>
              <a:rPr lang="en-US" sz="4100" b="1" dirty="0">
                <a:solidFill>
                  <a:srgbClr val="FFFFFF"/>
                </a:solidFill>
              </a:rPr>
              <a:t>Co-creation of knowledge-</a:t>
            </a:r>
            <a:br>
              <a:rPr lang="en-US" sz="4100" b="1" dirty="0">
                <a:solidFill>
                  <a:srgbClr val="FFFFFF"/>
                </a:solidFill>
              </a:rPr>
            </a:br>
            <a:r>
              <a:rPr lang="en-US" sz="4100" b="1" dirty="0">
                <a:solidFill>
                  <a:srgbClr val="FFFFFF"/>
                </a:solidFill>
              </a:rPr>
              <a:t>Fertile conditions in the research ecosystem?</a:t>
            </a:r>
            <a:br>
              <a:rPr lang="en-US" sz="4100" dirty="0">
                <a:solidFill>
                  <a:srgbClr val="FFFFFF"/>
                </a:solidFill>
              </a:rPr>
            </a:br>
            <a:endParaRPr lang="en-US" sz="4100" dirty="0">
              <a:solidFill>
                <a:srgbClr val="FFFFFF"/>
              </a:solidFill>
            </a:endParaRPr>
          </a:p>
        </p:txBody>
      </p:sp>
      <p:sp>
        <p:nvSpPr>
          <p:cNvPr id="3" name="Subtitle 2">
            <a:extLst>
              <a:ext uri="{FF2B5EF4-FFF2-40B4-BE49-F238E27FC236}">
                <a16:creationId xmlns:a16="http://schemas.microsoft.com/office/drawing/2014/main" id="{4EC5815A-594B-4AAC-B064-4B9EE0F20C72}"/>
              </a:ext>
            </a:extLst>
          </p:cNvPr>
          <p:cNvSpPr>
            <a:spLocks noGrp="1"/>
          </p:cNvSpPr>
          <p:nvPr>
            <p:ph type="subTitle" idx="1"/>
          </p:nvPr>
        </p:nvSpPr>
        <p:spPr>
          <a:xfrm>
            <a:off x="1198181" y="2957665"/>
            <a:ext cx="9792471" cy="3171423"/>
          </a:xfrm>
        </p:spPr>
        <p:txBody>
          <a:bodyPr vert="horz" lIns="91440" tIns="45720" rIns="91440" bIns="45720" rtlCol="0">
            <a:normAutofit/>
          </a:bodyPr>
          <a:lstStyle/>
          <a:p>
            <a:pPr algn="l"/>
            <a:r>
              <a:rPr lang="en-US" sz="2000" b="1" dirty="0">
                <a:solidFill>
                  <a:srgbClr val="FFFFFF"/>
                </a:solidFill>
              </a:rPr>
              <a:t>AESIS Impact of Science “The Transformative Power of Research” 23 June 2021</a:t>
            </a:r>
          </a:p>
          <a:p>
            <a:pPr algn="l"/>
            <a:br>
              <a:rPr lang="en-US" sz="2000" dirty="0">
                <a:solidFill>
                  <a:srgbClr val="FFFFFF"/>
                </a:solidFill>
              </a:rPr>
            </a:br>
            <a:r>
              <a:rPr lang="en-US" sz="2000" b="1" dirty="0">
                <a:solidFill>
                  <a:srgbClr val="FFFFFF"/>
                </a:solidFill>
              </a:rPr>
              <a:t>Public Engagement and Co-Creation Panel: The Importance of Society Should Not be Underestimated: How Can You Effectively Connect with Stakeholders</a:t>
            </a:r>
          </a:p>
          <a:p>
            <a:pPr indent="-228600" algn="l">
              <a:buFont typeface="Arial" panose="020B0604020202020204" pitchFamily="34" charset="0"/>
              <a:buChar char="•"/>
            </a:pPr>
            <a:endParaRPr lang="en-US" sz="2000" dirty="0">
              <a:solidFill>
                <a:srgbClr val="FFFFFF"/>
              </a:solidFill>
            </a:endParaRPr>
          </a:p>
          <a:p>
            <a:pPr indent="-228600" algn="l">
              <a:buFont typeface="Arial" panose="020B0604020202020204" pitchFamily="34" charset="0"/>
              <a:buChar char="•"/>
            </a:pPr>
            <a:endParaRPr lang="en-US" sz="2000" dirty="0">
              <a:solidFill>
                <a:srgbClr val="FFFFFF"/>
              </a:solidFill>
            </a:endParaRPr>
          </a:p>
          <a:p>
            <a:pPr algn="l"/>
            <a:r>
              <a:rPr lang="en-US" sz="2000" dirty="0">
                <a:solidFill>
                  <a:srgbClr val="FFFFFF"/>
                </a:solidFill>
              </a:rPr>
              <a:t>Jenny Hasenfuss, </a:t>
            </a:r>
            <a:r>
              <a:rPr lang="en-US" sz="2000" dirty="0" err="1">
                <a:solidFill>
                  <a:srgbClr val="FFFFFF"/>
                </a:solidFill>
              </a:rPr>
              <a:t>Northumbria</a:t>
            </a:r>
            <a:r>
              <a:rPr lang="en-US" sz="2000" dirty="0">
                <a:solidFill>
                  <a:srgbClr val="FFFFFF"/>
                </a:solidFill>
              </a:rPr>
              <a:t> University, Newcastle upon Tyne, United Kingdom</a:t>
            </a:r>
          </a:p>
          <a:p>
            <a:pPr algn="l"/>
            <a:r>
              <a:rPr lang="en-US" sz="2000" dirty="0">
                <a:solidFill>
                  <a:srgbClr val="FFFFFF"/>
                </a:solidFill>
              </a:rPr>
              <a:t>Email :jenny.Hasenfuss@northumbria.ac.uk </a:t>
            </a:r>
          </a:p>
          <a:p>
            <a:pPr indent="-228600" algn="l">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176934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609BD1-2F74-4277-86C3-5AFE74B8D241}"/>
              </a:ext>
            </a:extLst>
          </p:cNvPr>
          <p:cNvSpPr>
            <a:spLocks noGrp="1"/>
          </p:cNvSpPr>
          <p:nvPr>
            <p:ph type="title"/>
          </p:nvPr>
        </p:nvSpPr>
        <p:spPr>
          <a:xfrm>
            <a:off x="838200" y="365125"/>
            <a:ext cx="10515600" cy="1325563"/>
          </a:xfrm>
        </p:spPr>
        <p:txBody>
          <a:bodyPr>
            <a:normAutofit/>
          </a:bodyPr>
          <a:lstStyle/>
          <a:p>
            <a:r>
              <a:rPr lang="en-GB" b="1" dirty="0"/>
              <a:t>Working together to co-create knowledge: </a:t>
            </a:r>
            <a:br>
              <a:rPr lang="en-GB" b="1" dirty="0"/>
            </a:br>
            <a:r>
              <a:rPr lang="en-GB" b="1" dirty="0"/>
              <a:t>A unique co-creation tool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84B1A3B-AF46-4866-99C0-C700F7C8A5F8}"/>
              </a:ext>
            </a:extLst>
          </p:cNvPr>
          <p:cNvSpPr>
            <a:spLocks noGrp="1"/>
          </p:cNvSpPr>
          <p:nvPr>
            <p:ph idx="1"/>
          </p:nvPr>
        </p:nvSpPr>
        <p:spPr>
          <a:xfrm>
            <a:off x="838200" y="1825625"/>
            <a:ext cx="10515600" cy="4351338"/>
          </a:xfrm>
        </p:spPr>
        <p:txBody>
          <a:bodyPr>
            <a:normAutofit/>
          </a:bodyPr>
          <a:lstStyle/>
          <a:p>
            <a:r>
              <a:rPr lang="en-GB" dirty="0"/>
              <a:t>Builds upon work started in the Horizon 2020 ACCOMPLISSH project; a  consortium of 13 universities across 12 countries</a:t>
            </a:r>
          </a:p>
          <a:p>
            <a:r>
              <a:rPr lang="en-GB" dirty="0"/>
              <a:t>Survey, literature review, roundtable discussions exploring the ‘quadruple helix’ model: Collaboration between university, business, local authority and the third sector </a:t>
            </a:r>
            <a:endParaRPr lang="en-GB" dirty="0">
              <a:hlinkClick r:id="rId3"/>
            </a:endParaRPr>
          </a:p>
          <a:p>
            <a:r>
              <a:rPr lang="en-GB" dirty="0">
                <a:hlinkClick r:id="rId3"/>
              </a:rPr>
              <a:t>https://www.carnegieuktrust.org.uk/publications/working-together-to-co-create-knowledge-a-unique-co-creation-tool/</a:t>
            </a:r>
            <a:endParaRPr lang="en-GB" dirty="0"/>
          </a:p>
          <a:p>
            <a:r>
              <a:rPr kumimoji="0" lang="en-US" altLang="en-US" b="0" i="0" u="none" strike="noStrike" kern="1200" cap="none" spc="0" normalizeH="0" baseline="0" noProof="0" dirty="0">
                <a:ln>
                  <a:noFill/>
                </a:ln>
                <a:effectLst/>
                <a:uLnTx/>
                <a:uFillTx/>
                <a:ea typeface="+mn-ea"/>
                <a:cs typeface="Arial" panose="020B0604020202020204" pitchFamily="34" charset="0"/>
                <a:hlinkClick r:id="rId4"/>
              </a:rPr>
              <a:t>https://www.carnegieuktrust.org.uk/publications/collaboration-tool</a:t>
            </a:r>
            <a:endParaRPr lang="en-GB" dirty="0"/>
          </a:p>
          <a:p>
            <a:endParaRPr lang="en-GB" dirty="0"/>
          </a:p>
        </p:txBody>
      </p:sp>
    </p:spTree>
    <p:extLst>
      <p:ext uri="{BB962C8B-B14F-4D97-AF65-F5344CB8AC3E}">
        <p14:creationId xmlns:p14="http://schemas.microsoft.com/office/powerpoint/2010/main" val="211571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6694BD-0B71-4D12-9339-7DFB6D348E41}"/>
              </a:ext>
            </a:extLst>
          </p:cNvPr>
          <p:cNvSpPr>
            <a:spLocks noGrp="1"/>
          </p:cNvSpPr>
          <p:nvPr>
            <p:ph type="title"/>
          </p:nvPr>
        </p:nvSpPr>
        <p:spPr>
          <a:xfrm>
            <a:off x="838200" y="365125"/>
            <a:ext cx="5558489" cy="1325563"/>
          </a:xfrm>
        </p:spPr>
        <p:txBody>
          <a:bodyPr>
            <a:normAutofit/>
          </a:bodyPr>
          <a:lstStyle/>
          <a:p>
            <a:pPr algn="ctr"/>
            <a:r>
              <a:rPr lang="en-GB" b="1" dirty="0"/>
              <a:t>Key Principles of </a:t>
            </a:r>
            <a:br>
              <a:rPr lang="en-GB" b="1" dirty="0"/>
            </a:br>
            <a:r>
              <a:rPr lang="en-GB" b="1" dirty="0"/>
              <a:t>Co-creation</a:t>
            </a: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A8A275-509A-4F2C-B01A-E90CC2329D53}"/>
              </a:ext>
            </a:extLst>
          </p:cNvPr>
          <p:cNvSpPr>
            <a:spLocks noGrp="1"/>
          </p:cNvSpPr>
          <p:nvPr>
            <p:ph idx="1"/>
          </p:nvPr>
        </p:nvSpPr>
        <p:spPr>
          <a:xfrm>
            <a:off x="838200" y="1825625"/>
            <a:ext cx="5558489" cy="4667250"/>
          </a:xfrm>
        </p:spPr>
        <p:txBody>
          <a:bodyPr>
            <a:normAutofit/>
          </a:bodyPr>
          <a:lstStyle/>
          <a:p>
            <a:pPr marL="514350" indent="-514350">
              <a:buAutoNum type="arabicPeriod"/>
            </a:pPr>
            <a:r>
              <a:rPr lang="en-GB" sz="2000" dirty="0"/>
              <a:t>Some challenges are too big and complex for one organisation to tackle alone, and need multiple perspectives </a:t>
            </a:r>
          </a:p>
          <a:p>
            <a:pPr marL="514350" indent="-514350">
              <a:buAutoNum type="arabicPeriod"/>
            </a:pPr>
            <a:r>
              <a:rPr lang="en-GB" sz="2000" dirty="0"/>
              <a:t>Time is needed to build trust, and everyone’s time and knowledge needs to be valued </a:t>
            </a:r>
          </a:p>
          <a:p>
            <a:pPr marL="514350" indent="-514350">
              <a:buAutoNum type="arabicPeriod"/>
            </a:pPr>
            <a:r>
              <a:rPr lang="en-GB" sz="2000" dirty="0"/>
              <a:t>Once trust is established, the project should have a united and clear sense of purpose which is understood and shared by partners</a:t>
            </a:r>
          </a:p>
          <a:p>
            <a:pPr marL="514350" indent="-514350">
              <a:buAutoNum type="arabicPeriod"/>
            </a:pPr>
            <a:r>
              <a:rPr lang="en-GB" sz="2000" dirty="0"/>
              <a:t>Each partner needs to benefit from the co-creation, but this benefit can take different forms</a:t>
            </a:r>
          </a:p>
          <a:p>
            <a:pPr marL="514350" indent="-514350">
              <a:buAutoNum type="arabicPeriod"/>
            </a:pPr>
            <a:endParaRPr lang="en-GB" sz="2000" dirty="0"/>
          </a:p>
          <a:p>
            <a:pPr marL="0" indent="0">
              <a:buNone/>
            </a:pPr>
            <a:r>
              <a:rPr lang="en-GB" sz="1400" dirty="0">
                <a:hlinkClick r:id="rId2"/>
              </a:rPr>
              <a:t>https://www.carnegieuktrust.org.uk/publications/working-together-to-co-create-knowledge-a-unique-co-creation-tool/</a:t>
            </a:r>
            <a:endParaRPr lang="en-GB" sz="1400" dirty="0"/>
          </a:p>
          <a:p>
            <a:pPr marL="514350" indent="-514350">
              <a:buAutoNum type="arabicPeriod"/>
            </a:pPr>
            <a:endParaRPr lang="en-GB" sz="2000"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931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CA707-B768-4A2E-9B70-5A651DC028C9}"/>
              </a:ext>
            </a:extLst>
          </p:cNvPr>
          <p:cNvSpPr>
            <a:spLocks noGrp="1"/>
          </p:cNvSpPr>
          <p:nvPr>
            <p:ph type="title"/>
          </p:nvPr>
        </p:nvSpPr>
        <p:spPr>
          <a:xfrm>
            <a:off x="349321" y="1153572"/>
            <a:ext cx="3174715" cy="4461163"/>
          </a:xfrm>
        </p:spPr>
        <p:txBody>
          <a:bodyPr>
            <a:normAutofit/>
          </a:bodyPr>
          <a:lstStyle/>
          <a:p>
            <a:r>
              <a:rPr lang="en-GB" b="1" dirty="0">
                <a:solidFill>
                  <a:srgbClr val="FFFFFF"/>
                </a:solidFill>
              </a:rPr>
              <a:t>Rational and Relational Lexicons of Public Policy</a:t>
            </a:r>
            <a:br>
              <a:rPr lang="en-GB" dirty="0">
                <a:solidFill>
                  <a:srgbClr val="FFFFFF"/>
                </a:solidFill>
              </a:rPr>
            </a:br>
            <a:br>
              <a:rPr lang="en-GB" dirty="0">
                <a:solidFill>
                  <a:srgbClr val="FFFFFF"/>
                </a:solidFill>
              </a:rPr>
            </a:br>
            <a:r>
              <a:rPr lang="en-GB" dirty="0">
                <a:solidFill>
                  <a:srgbClr val="FFFFFF"/>
                </a:solidFill>
              </a:rPr>
              <a:t>Unwin(2018)</a:t>
            </a: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96E4487-E919-467E-B384-4725D09FF4F4}"/>
              </a:ext>
            </a:extLst>
          </p:cNvPr>
          <p:cNvSpPr>
            <a:spLocks noGrp="1"/>
          </p:cNvSpPr>
          <p:nvPr>
            <p:ph idx="1"/>
          </p:nvPr>
        </p:nvSpPr>
        <p:spPr>
          <a:xfrm>
            <a:off x="4335694" y="591345"/>
            <a:ext cx="7856306" cy="5947567"/>
          </a:xfrm>
        </p:spPr>
        <p:txBody>
          <a:bodyPr anchor="ctr">
            <a:normAutofit fontScale="92500"/>
          </a:bodyPr>
          <a:lstStyle/>
          <a:p>
            <a:pPr marL="0" indent="0">
              <a:buNone/>
            </a:pPr>
            <a:endParaRPr lang="en-GB" b="1" i="1" dirty="0"/>
          </a:p>
          <a:p>
            <a:pPr marL="0" indent="0">
              <a:buNone/>
            </a:pPr>
            <a:r>
              <a:rPr lang="en-GB" sz="2800" b="1" dirty="0"/>
              <a:t>Rational</a:t>
            </a:r>
            <a:r>
              <a:rPr lang="en-GB" sz="2800" dirty="0"/>
              <a:t>- balanced, scrutiny, targets, data, systems, processes</a:t>
            </a:r>
          </a:p>
          <a:p>
            <a:pPr marL="0" indent="0">
              <a:buNone/>
            </a:pPr>
            <a:r>
              <a:rPr lang="en-GB" sz="2800" b="1" dirty="0"/>
              <a:t>Relational</a:t>
            </a:r>
            <a:r>
              <a:rPr lang="en-GB" sz="2800" dirty="0"/>
              <a:t>- connection, wellbeing, relationships, trust, belonging, challenge</a:t>
            </a:r>
          </a:p>
          <a:p>
            <a:pPr marL="0" indent="0">
              <a:buNone/>
            </a:pPr>
            <a:endParaRPr lang="en-GB" b="1" i="1" dirty="0"/>
          </a:p>
          <a:p>
            <a:pPr marL="0" indent="0">
              <a:buNone/>
            </a:pPr>
            <a:r>
              <a:rPr lang="en-GB" b="1" i="1" dirty="0"/>
              <a:t>Unless we find better and more understandable ways of focusing on our shared humanity, we risk a very sterile, and very much less effective, social settlement. And we risk entrenching gross inequalities of power which prevent us achieving our shared goals</a:t>
            </a:r>
            <a:r>
              <a:rPr lang="en-GB" dirty="0"/>
              <a:t>.</a:t>
            </a:r>
          </a:p>
          <a:p>
            <a:pPr marL="0" indent="0">
              <a:buNone/>
            </a:pPr>
            <a:endParaRPr lang="en-GB" dirty="0"/>
          </a:p>
          <a:p>
            <a:pPr marL="0" indent="0">
              <a:buNone/>
            </a:pPr>
            <a:r>
              <a:rPr lang="en-GB" sz="2300" dirty="0">
                <a:hlinkClick r:id="rId3"/>
              </a:rPr>
              <a:t>https://www.carnegieuktrust.org.uk/publications/kindness-emotions-and-human-relationships-the-blind-spot-in-public-policy/</a:t>
            </a:r>
            <a:endParaRPr lang="en-GB" sz="23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5322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BA0DA3-B079-42CA-97D7-15375873914B}"/>
              </a:ext>
            </a:extLst>
          </p:cNvPr>
          <p:cNvSpPr>
            <a:spLocks noGrp="1"/>
          </p:cNvSpPr>
          <p:nvPr>
            <p:ph type="title"/>
          </p:nvPr>
        </p:nvSpPr>
        <p:spPr>
          <a:xfrm>
            <a:off x="1389278" y="1233241"/>
            <a:ext cx="3240506" cy="4064628"/>
          </a:xfrm>
        </p:spPr>
        <p:txBody>
          <a:bodyPr>
            <a:normAutofit/>
          </a:bodyPr>
          <a:lstStyle/>
          <a:p>
            <a:r>
              <a:rPr lang="en-GB" dirty="0">
                <a:solidFill>
                  <a:srgbClr val="FFFFFF"/>
                </a:solidFill>
              </a:rPr>
              <a:t>Public Engagement</a:t>
            </a:r>
          </a:p>
        </p:txBody>
      </p:sp>
      <p:sp>
        <p:nvSpPr>
          <p:cNvPr id="21"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36271B-BB4B-485B-BE58-8A53B993D19C}"/>
              </a:ext>
            </a:extLst>
          </p:cNvPr>
          <p:cNvSpPr>
            <a:spLocks noGrp="1"/>
          </p:cNvSpPr>
          <p:nvPr>
            <p:ph idx="1"/>
          </p:nvPr>
        </p:nvSpPr>
        <p:spPr>
          <a:xfrm>
            <a:off x="6096000" y="820880"/>
            <a:ext cx="5257799" cy="4889350"/>
          </a:xfrm>
        </p:spPr>
        <p:txBody>
          <a:bodyPr anchor="t">
            <a:normAutofit lnSpcReduction="10000"/>
          </a:bodyPr>
          <a:lstStyle/>
          <a:p>
            <a:pPr marL="0" indent="0">
              <a:buNone/>
            </a:pPr>
            <a:r>
              <a:rPr lang="en-GB" b="1" dirty="0"/>
              <a:t>From public engagement ….. Towards public involvement </a:t>
            </a:r>
          </a:p>
          <a:p>
            <a:pPr marL="0" indent="0">
              <a:buNone/>
            </a:pPr>
            <a:r>
              <a:rPr lang="en-GB" sz="2800" dirty="0">
                <a:solidFill>
                  <a:srgbClr val="000000"/>
                </a:solidFill>
              </a:rPr>
              <a:t>UK Researc</a:t>
            </a:r>
            <a:r>
              <a:rPr lang="en-GB" dirty="0">
                <a:solidFill>
                  <a:srgbClr val="000000"/>
                </a:solidFill>
              </a:rPr>
              <a:t>h Excellence Framework (</a:t>
            </a:r>
            <a:r>
              <a:rPr lang="en-GB" sz="2800" dirty="0">
                <a:solidFill>
                  <a:srgbClr val="000000"/>
                </a:solidFill>
              </a:rPr>
              <a:t>REF) and Impact Case Studies</a:t>
            </a:r>
          </a:p>
          <a:p>
            <a:pPr marL="0" indent="0">
              <a:buNone/>
            </a:pPr>
            <a:r>
              <a:rPr lang="en-GB" dirty="0"/>
              <a:t>Owen, D, Featherstone, H, Leslie, K (2016) ‘</a:t>
            </a:r>
            <a:r>
              <a:rPr lang="en-GB" sz="2800" dirty="0">
                <a:solidFill>
                  <a:srgbClr val="000000"/>
                </a:solidFill>
              </a:rPr>
              <a:t>State of Play’ report</a:t>
            </a:r>
          </a:p>
          <a:p>
            <a:pPr marL="0" indent="0">
              <a:buNone/>
            </a:pPr>
            <a:r>
              <a:rPr lang="en-GB" sz="2800" dirty="0">
                <a:solidFill>
                  <a:srgbClr val="000000"/>
                </a:solidFill>
              </a:rPr>
              <a:t>UK Knowledge Exchange Framework (KEF)</a:t>
            </a:r>
          </a:p>
          <a:p>
            <a:pPr marL="0" indent="0">
              <a:buNone/>
            </a:pPr>
            <a:r>
              <a:rPr lang="en-GB" dirty="0"/>
              <a:t>Lay/peer researchers</a:t>
            </a:r>
          </a:p>
          <a:p>
            <a:pPr marL="0" indent="0">
              <a:buNone/>
            </a:pPr>
            <a:r>
              <a:rPr lang="en-GB" dirty="0"/>
              <a:t>Citizen science</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42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159729"/>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pic>
        <p:nvPicPr>
          <p:cNvPr id="10" name="Afbeelding 9"/>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1" name="Rechthoek 10"/>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12">
            <a:extLst>
              <a:ext uri="{FF2B5EF4-FFF2-40B4-BE49-F238E27FC236}">
                <a16:creationId xmlns:a16="http://schemas.microsoft.com/office/drawing/2014/main" id="{4D25E369-C5AE-4ABA-9CCF-2CF83B8DD8A4}"/>
              </a:ext>
            </a:extLst>
          </p:cNvPr>
          <p:cNvCxnSpPr>
            <a:cxnSpLocks/>
          </p:cNvCxnSpPr>
          <p:nvPr/>
        </p:nvCxnSpPr>
        <p:spPr>
          <a:xfrm flipH="1">
            <a:off x="4192960" y="1424093"/>
            <a:ext cx="7085" cy="4162732"/>
          </a:xfrm>
          <a:prstGeom prst="line">
            <a:avLst/>
          </a:prstGeom>
          <a:ln>
            <a:solidFill>
              <a:srgbClr val="820000"/>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404D618C-8DC1-4E70-964C-A4D2BDC6C87E}"/>
              </a:ext>
            </a:extLst>
          </p:cNvPr>
          <p:cNvSpPr txBox="1">
            <a:spLocks/>
          </p:cNvSpPr>
          <p:nvPr/>
        </p:nvSpPr>
        <p:spPr>
          <a:xfrm>
            <a:off x="159535" y="1868277"/>
            <a:ext cx="3877903" cy="157381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3200" dirty="0" err="1">
                <a:latin typeface="Garamond" panose="02020404030301010803" pitchFamily="18" charset="0"/>
              </a:rPr>
              <a:t>Overview</a:t>
            </a:r>
            <a:r>
              <a:rPr lang="nl-NL" sz="3200" dirty="0">
                <a:latin typeface="Garamond" panose="02020404030301010803" pitchFamily="18" charset="0"/>
              </a:rPr>
              <a:t> of </a:t>
            </a:r>
            <a:r>
              <a:rPr lang="nl-NL" sz="3200" dirty="0" err="1">
                <a:latin typeface="Garamond" panose="02020404030301010803" pitchFamily="18" charset="0"/>
              </a:rPr>
              <a:t>the</a:t>
            </a:r>
            <a:r>
              <a:rPr lang="nl-NL" sz="3200" dirty="0">
                <a:latin typeface="Garamond" panose="02020404030301010803" pitchFamily="18" charset="0"/>
              </a:rPr>
              <a:t> Speakers </a:t>
            </a:r>
          </a:p>
        </p:txBody>
      </p:sp>
      <p:sp>
        <p:nvSpPr>
          <p:cNvPr id="14" name="Titel 1">
            <a:extLst>
              <a:ext uri="{FF2B5EF4-FFF2-40B4-BE49-F238E27FC236}">
                <a16:creationId xmlns:a16="http://schemas.microsoft.com/office/drawing/2014/main" id="{31471658-A8A7-4BE1-8395-B84ED09C585E}"/>
              </a:ext>
            </a:extLst>
          </p:cNvPr>
          <p:cNvSpPr txBox="1">
            <a:spLocks/>
          </p:cNvSpPr>
          <p:nvPr/>
        </p:nvSpPr>
        <p:spPr>
          <a:xfrm>
            <a:off x="4271036" y="1331321"/>
            <a:ext cx="7602326" cy="58402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4000"/>
              </a:lnSpc>
              <a:spcBef>
                <a:spcPts val="0"/>
              </a:spcBef>
            </a:pPr>
            <a:r>
              <a:rPr lang="en-US" sz="1600" b="1" dirty="0" err="1">
                <a:solidFill>
                  <a:srgbClr val="820000"/>
                </a:solidFill>
                <a:latin typeface="Garamond" panose="02020404030301010803" pitchFamily="18" charset="0"/>
              </a:rPr>
              <a:t>Rasigan</a:t>
            </a:r>
            <a:r>
              <a:rPr lang="en-US" sz="1600" b="1" dirty="0">
                <a:solidFill>
                  <a:srgbClr val="820000"/>
                </a:solidFill>
                <a:latin typeface="Garamond" panose="02020404030301010803" pitchFamily="18" charset="0"/>
              </a:rPr>
              <a:t> </a:t>
            </a:r>
            <a:r>
              <a:rPr lang="en-US" sz="1600" b="1" dirty="0" err="1">
                <a:solidFill>
                  <a:srgbClr val="820000"/>
                </a:solidFill>
                <a:latin typeface="Garamond" panose="02020404030301010803" pitchFamily="18" charset="0"/>
              </a:rPr>
              <a:t>Maharajh</a:t>
            </a:r>
            <a:r>
              <a:rPr lang="en-US" sz="1600" b="1" dirty="0">
                <a:solidFill>
                  <a:srgbClr val="820000"/>
                </a:solidFill>
                <a:latin typeface="Garamond" panose="02020404030301010803" pitchFamily="18" charset="0"/>
              </a:rPr>
              <a:t> (Chair): </a:t>
            </a:r>
            <a:r>
              <a:rPr lang="en-AU" sz="1600" b="1" dirty="0">
                <a:solidFill>
                  <a:srgbClr val="820000"/>
                </a:solidFill>
                <a:latin typeface="Garamond" panose="02020404030301010803" pitchFamily="18" charset="0"/>
              </a:rPr>
              <a:t>Node Head, Department of S&amp;T and NRF Centre of Excellence in </a:t>
            </a:r>
            <a:r>
              <a:rPr lang="en-AU" sz="1600" b="1" dirty="0" err="1">
                <a:solidFill>
                  <a:srgbClr val="820000"/>
                </a:solidFill>
                <a:latin typeface="Garamond" panose="02020404030301010803" pitchFamily="18" charset="0"/>
              </a:rPr>
              <a:t>Scientometrics</a:t>
            </a:r>
            <a:r>
              <a:rPr lang="en-AU" sz="1600" b="1" dirty="0">
                <a:solidFill>
                  <a:srgbClr val="820000"/>
                </a:solidFill>
                <a:latin typeface="Garamond" panose="02020404030301010803" pitchFamily="18" charset="0"/>
              </a:rPr>
              <a:t> and S&amp;T and Innovation Policy, South Africa</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Jenny Hasenfuss: </a:t>
            </a:r>
            <a:r>
              <a:rPr lang="en-AU" sz="1600" b="1" dirty="0">
                <a:solidFill>
                  <a:srgbClr val="820000"/>
                </a:solidFill>
                <a:latin typeface="Garamond" panose="02020404030301010803" pitchFamily="18" charset="0"/>
              </a:rPr>
              <a:t>Coordinator, Capabilities in Academic Policy Engagement (CAPE) Unit, Northumbria University  </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Diana Sanchez-Betancourt: </a:t>
            </a:r>
            <a:r>
              <a:rPr lang="en-AU" sz="1600" b="1" dirty="0">
                <a:solidFill>
                  <a:srgbClr val="820000"/>
                </a:solidFill>
                <a:latin typeface="Garamond" panose="02020404030301010803" pitchFamily="18" charset="0"/>
              </a:rPr>
              <a:t>Senior Researcher at Human Sciences Research Council, South Africa </a:t>
            </a:r>
            <a:endParaRPr lang="en-US" sz="1600" b="1" dirty="0">
              <a:solidFill>
                <a:srgbClr val="820000"/>
              </a:solidFill>
              <a:latin typeface="Garamond" panose="02020404030301010803" pitchFamily="18" charset="0"/>
            </a:endParaRPr>
          </a:p>
          <a:p>
            <a:pPr algn="l">
              <a:lnSpc>
                <a:spcPct val="114000"/>
              </a:lnSpc>
              <a:spcBef>
                <a:spcPts val="0"/>
              </a:spcBef>
            </a:pPr>
            <a:r>
              <a:rPr lang="en-US" sz="1600" b="1" dirty="0">
                <a:solidFill>
                  <a:srgbClr val="820000"/>
                </a:solidFill>
                <a:latin typeface="Garamond" panose="02020404030301010803" pitchFamily="18" charset="0"/>
              </a:rPr>
              <a:t> </a:t>
            </a: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600" b="1" dirty="0">
              <a:solidFill>
                <a:srgbClr val="820000"/>
              </a:solidFill>
              <a:latin typeface="Garamond" panose="02020404030301010803" pitchFamily="18" charset="0"/>
            </a:endParaRPr>
          </a:p>
          <a:p>
            <a:pPr algn="l">
              <a:lnSpc>
                <a:spcPct val="114000"/>
              </a:lnSpc>
              <a:spcBef>
                <a:spcPts val="0"/>
              </a:spcBef>
            </a:pPr>
            <a:endParaRPr lang="en-US" sz="1700" b="1" dirty="0">
              <a:solidFill>
                <a:prstClr val="white">
                  <a:lumMod val="50000"/>
                </a:prstClr>
              </a:solidFill>
              <a:latin typeface="Garamond" panose="02020404030301010803" pitchFamily="18" charset="0"/>
            </a:endParaRPr>
          </a:p>
        </p:txBody>
      </p:sp>
      <p:sp>
        <p:nvSpPr>
          <p:cNvPr id="19" name="Tekstvak 5">
            <a:extLst>
              <a:ext uri="{FF2B5EF4-FFF2-40B4-BE49-F238E27FC236}">
                <a16:creationId xmlns:a16="http://schemas.microsoft.com/office/drawing/2014/main" id="{70E62050-A28B-4126-8D0F-059115A45AA4}"/>
              </a:ext>
            </a:extLst>
          </p:cNvPr>
          <p:cNvSpPr txBox="1">
            <a:spLocks/>
          </p:cNvSpPr>
          <p:nvPr/>
        </p:nvSpPr>
        <p:spPr>
          <a:xfrm>
            <a:off x="4521200" y="120802"/>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a:p>
            <a:pPr lvl="0" algn="r"/>
            <a:endParaRPr lang="en-US" sz="2000" dirty="0">
              <a:solidFill>
                <a:prstClr val="black"/>
              </a:solidFill>
              <a:latin typeface="Garamond" panose="02020404030301010803" pitchFamily="18" charset="0"/>
            </a:endParaRPr>
          </a:p>
        </p:txBody>
      </p:sp>
      <p:sp>
        <p:nvSpPr>
          <p:cNvPr id="22" name="Tekstvak 14">
            <a:extLst>
              <a:ext uri="{FF2B5EF4-FFF2-40B4-BE49-F238E27FC236}">
                <a16:creationId xmlns:a16="http://schemas.microsoft.com/office/drawing/2014/main" id="{1185129F-A4DB-4302-A212-19D3111E1A32}"/>
              </a:ext>
            </a:extLst>
          </p:cNvPr>
          <p:cNvSpPr txBox="1"/>
          <p:nvPr/>
        </p:nvSpPr>
        <p:spPr>
          <a:xfrm>
            <a:off x="9620834" y="6234477"/>
            <a:ext cx="2478275" cy="830997"/>
          </a:xfrm>
          <a:prstGeom prst="rect">
            <a:avLst/>
          </a:prstGeom>
          <a:noFill/>
        </p:spPr>
        <p:txBody>
          <a:bodyPr wrap="square" rtlCol="0">
            <a:spAutoFit/>
          </a:bodyPr>
          <a:lstStyle/>
          <a:p>
            <a:pPr algn="r"/>
            <a:r>
              <a:rPr lang="nl-NL" sz="2400" b="1" dirty="0">
                <a:latin typeface="Garamond" panose="02020404030301010803" pitchFamily="18" charset="0"/>
              </a:rPr>
              <a:t>#IOS21</a:t>
            </a:r>
          </a:p>
          <a:p>
            <a:pPr algn="r"/>
            <a:endParaRPr lang="nl-NL" sz="2400" b="1" dirty="0">
              <a:latin typeface="Garamond" panose="02020404030301010803" pitchFamily="18" charset="0"/>
            </a:endParaRPr>
          </a:p>
        </p:txBody>
      </p:sp>
      <p:pic>
        <p:nvPicPr>
          <p:cNvPr id="6" name="Afbeelding 5">
            <a:extLst>
              <a:ext uri="{FF2B5EF4-FFF2-40B4-BE49-F238E27FC236}">
                <a16:creationId xmlns:a16="http://schemas.microsoft.com/office/drawing/2014/main" id="{17CD1743-BE5D-44FC-8A0F-4602AF6E21B7}"/>
              </a:ext>
            </a:extLst>
          </p:cNvPr>
          <p:cNvPicPr>
            <a:picLocks noChangeAspect="1"/>
          </p:cNvPicPr>
          <p:nvPr/>
        </p:nvPicPr>
        <p:blipFill>
          <a:blip r:embed="rId4"/>
          <a:stretch>
            <a:fillRect/>
          </a:stretch>
        </p:blipFill>
        <p:spPr>
          <a:xfrm>
            <a:off x="1155420" y="3130370"/>
            <a:ext cx="1998416" cy="2833575"/>
          </a:xfrm>
          <a:prstGeom prst="rect">
            <a:avLst/>
          </a:prstGeom>
        </p:spPr>
      </p:pic>
    </p:spTree>
    <p:extLst>
      <p:ext uri="{BB962C8B-B14F-4D97-AF65-F5344CB8AC3E}">
        <p14:creationId xmlns:p14="http://schemas.microsoft.com/office/powerpoint/2010/main" val="17738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B31385-B507-4E79-9E14-22F7FF22F9C5}"/>
              </a:ext>
            </a:extLst>
          </p:cNvPr>
          <p:cNvSpPr>
            <a:spLocks noGrp="1"/>
          </p:cNvSpPr>
          <p:nvPr>
            <p:ph type="title"/>
          </p:nvPr>
        </p:nvSpPr>
        <p:spPr>
          <a:xfrm>
            <a:off x="1389278" y="1233241"/>
            <a:ext cx="3240506" cy="4064628"/>
          </a:xfrm>
        </p:spPr>
        <p:txBody>
          <a:bodyPr>
            <a:normAutofit/>
          </a:bodyPr>
          <a:lstStyle/>
          <a:p>
            <a:r>
              <a:rPr lang="en-GB" dirty="0">
                <a:solidFill>
                  <a:srgbClr val="FFFFFF"/>
                </a:solidFill>
              </a:rPr>
              <a:t>Patient Involvement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6B5E088-32DF-4F04-AD52-F3695110C93C}"/>
              </a:ext>
            </a:extLst>
          </p:cNvPr>
          <p:cNvSpPr>
            <a:spLocks noGrp="1"/>
          </p:cNvSpPr>
          <p:nvPr>
            <p:ph idx="1"/>
          </p:nvPr>
        </p:nvSpPr>
        <p:spPr>
          <a:xfrm>
            <a:off x="6096000" y="820880"/>
            <a:ext cx="5257799" cy="4889350"/>
          </a:xfrm>
        </p:spPr>
        <p:txBody>
          <a:bodyPr anchor="t">
            <a:normAutofit lnSpcReduction="10000"/>
          </a:bodyPr>
          <a:lstStyle/>
          <a:p>
            <a:pPr marL="0" indent="0">
              <a:buNone/>
            </a:pPr>
            <a:r>
              <a:rPr lang="en-GB" dirty="0"/>
              <a:t>“..</a:t>
            </a:r>
            <a:r>
              <a:rPr lang="en-GB" i="1" dirty="0"/>
              <a:t>science must enter the agora and participate fully in the production of socially robust knowledge</a:t>
            </a:r>
            <a:r>
              <a:rPr lang="en-GB" dirty="0"/>
              <a:t>” Gibbons, M (1999)</a:t>
            </a:r>
          </a:p>
          <a:p>
            <a:pPr marL="0" indent="0">
              <a:buNone/>
            </a:pPr>
            <a:r>
              <a:rPr lang="en-GB" dirty="0"/>
              <a:t>Patient voice and priorities (e.g. James Lind Alliance) </a:t>
            </a:r>
          </a:p>
          <a:p>
            <a:pPr marL="0" indent="0">
              <a:buNone/>
            </a:pPr>
            <a:r>
              <a:rPr lang="en-GB" dirty="0"/>
              <a:t>Creative methods to share perspectives</a:t>
            </a:r>
          </a:p>
          <a:p>
            <a:pPr marL="0" indent="0">
              <a:buNone/>
            </a:pPr>
            <a:r>
              <a:rPr lang="en-GB" dirty="0"/>
              <a:t>Role of Lay co-applicants in research projects</a:t>
            </a:r>
          </a:p>
          <a:p>
            <a:pPr marL="0" indent="0">
              <a:buNone/>
            </a:pPr>
            <a:r>
              <a:rPr lang="en-GB" dirty="0"/>
              <a:t>NIHR Centre for Engagement and Dissemination</a:t>
            </a:r>
          </a:p>
          <a:p>
            <a:pPr marL="0" indent="0">
              <a:buNone/>
            </a:pPr>
            <a:endParaRPr lang="en-GB"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27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285D17-DD1A-4320-9DA6-555639FE9A9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2886" r="17186"/>
          <a:stretch/>
        </p:blipFill>
        <p:spPr>
          <a:xfrm>
            <a:off x="5807818"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5B97E0A-7B30-4FC3-BACF-8C89B5580BF1}"/>
              </a:ext>
            </a:extLst>
          </p:cNvPr>
          <p:cNvSpPr>
            <a:spLocks noGrp="1"/>
          </p:cNvSpPr>
          <p:nvPr>
            <p:ph type="title"/>
          </p:nvPr>
        </p:nvSpPr>
        <p:spPr>
          <a:xfrm>
            <a:off x="804998" y="798445"/>
            <a:ext cx="4803636" cy="413906"/>
          </a:xfrm>
        </p:spPr>
        <p:txBody>
          <a:bodyPr>
            <a:normAutofit fontScale="90000"/>
          </a:bodyPr>
          <a:lstStyle/>
          <a:p>
            <a:endParaRPr lang="en-GB" dirty="0">
              <a:solidFill>
                <a:srgbClr val="000000"/>
              </a:solidFill>
            </a:endParaRPr>
          </a:p>
        </p:txBody>
      </p:sp>
      <p:sp>
        <p:nvSpPr>
          <p:cNvPr id="9" name="Content Placeholder 8">
            <a:extLst>
              <a:ext uri="{FF2B5EF4-FFF2-40B4-BE49-F238E27FC236}">
                <a16:creationId xmlns:a16="http://schemas.microsoft.com/office/drawing/2014/main" id="{99DFDB54-7C00-4007-9731-304285882854}"/>
              </a:ext>
            </a:extLst>
          </p:cNvPr>
          <p:cNvSpPr>
            <a:spLocks noGrp="1"/>
          </p:cNvSpPr>
          <p:nvPr>
            <p:ph idx="1"/>
          </p:nvPr>
        </p:nvSpPr>
        <p:spPr>
          <a:xfrm>
            <a:off x="804997" y="1582220"/>
            <a:ext cx="4706803" cy="4500081"/>
          </a:xfrm>
        </p:spPr>
        <p:txBody>
          <a:bodyPr anchor="ctr">
            <a:normAutofit/>
          </a:bodyPr>
          <a:lstStyle/>
          <a:p>
            <a:pPr marL="0" indent="0">
              <a:buNone/>
            </a:pPr>
            <a:r>
              <a:rPr lang="en-GB" b="1" dirty="0"/>
              <a:t>Once we were strangers, </a:t>
            </a:r>
          </a:p>
          <a:p>
            <a:pPr marL="0" indent="0">
              <a:buNone/>
            </a:pPr>
            <a:r>
              <a:rPr lang="en-GB" b="1" dirty="0"/>
              <a:t>Brought together by a cause, </a:t>
            </a:r>
          </a:p>
          <a:p>
            <a:pPr marL="0" indent="0">
              <a:buNone/>
            </a:pPr>
            <a:r>
              <a:rPr lang="en-GB" b="1" dirty="0"/>
              <a:t>Friendship blossoms here</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hlinkClick r:id="rId4"/>
              </a:rPr>
              <a:t>http://odt.btru.nihr.ac.uk/get-involved/btru-haiku-poetry-collection/</a:t>
            </a:r>
            <a:endParaRPr lang="en-GB" sz="2000" dirty="0"/>
          </a:p>
          <a:p>
            <a:endParaRPr lang="en-US" sz="2000" dirty="0">
              <a:solidFill>
                <a:srgbClr val="000000"/>
              </a:solidFill>
            </a:endParaRPr>
          </a:p>
        </p:txBody>
      </p:sp>
    </p:spTree>
    <p:extLst>
      <p:ext uri="{BB962C8B-B14F-4D97-AF65-F5344CB8AC3E}">
        <p14:creationId xmlns:p14="http://schemas.microsoft.com/office/powerpoint/2010/main" val="303115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324CDE-6C3D-46D6-91F4-742A0E28CB75}"/>
              </a:ext>
            </a:extLst>
          </p:cNvPr>
          <p:cNvSpPr>
            <a:spLocks noGrp="1"/>
          </p:cNvSpPr>
          <p:nvPr>
            <p:ph type="title"/>
          </p:nvPr>
        </p:nvSpPr>
        <p:spPr>
          <a:xfrm>
            <a:off x="1389278" y="1233241"/>
            <a:ext cx="3240506" cy="4064628"/>
          </a:xfrm>
        </p:spPr>
        <p:txBody>
          <a:bodyPr>
            <a:normAutofit/>
          </a:bodyPr>
          <a:lstStyle/>
          <a:p>
            <a:r>
              <a:rPr lang="en-GB" dirty="0">
                <a:solidFill>
                  <a:srgbClr val="FFFFFF"/>
                </a:solidFill>
              </a:rPr>
              <a:t>Policy Engagement</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12AA72-572C-4AF3-A2F0-D1F4EDB7E04C}"/>
              </a:ext>
            </a:extLst>
          </p:cNvPr>
          <p:cNvSpPr>
            <a:spLocks noGrp="1"/>
          </p:cNvSpPr>
          <p:nvPr>
            <p:ph idx="1"/>
          </p:nvPr>
        </p:nvSpPr>
        <p:spPr>
          <a:xfrm>
            <a:off x="6096000" y="820879"/>
            <a:ext cx="5257799" cy="5437875"/>
          </a:xfrm>
        </p:spPr>
        <p:txBody>
          <a:bodyPr anchor="t">
            <a:normAutofit/>
          </a:bodyPr>
          <a:lstStyle/>
          <a:p>
            <a:pPr marL="0" indent="0">
              <a:buNone/>
            </a:pPr>
            <a:r>
              <a:rPr lang="en-GB" dirty="0"/>
              <a:t>Potential for greater </a:t>
            </a:r>
            <a:r>
              <a:rPr lang="en-GB"/>
              <a:t>dialogue, mutual </a:t>
            </a:r>
            <a:r>
              <a:rPr lang="en-GB" dirty="0"/>
              <a:t>understanding of rational domains, creativity and innovation, diversification of actors, and collaboration and shared outcomes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hlinkClick r:id="rId3" tgtFrame="_blank" tooltip="Original URL: https://www.cape.ac.uk/. Click or tap if you trust this link."/>
            <a:extLst>
              <a:ext uri="{FF2B5EF4-FFF2-40B4-BE49-F238E27FC236}">
                <a16:creationId xmlns:a16="http://schemas.microsoft.com/office/drawing/2014/main" id="{74499144-A2D3-4055-B9A8-9DEA17C8ED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46666" y="4711570"/>
            <a:ext cx="3676031" cy="711485"/>
          </a:xfrm>
          <a:prstGeom prst="rect">
            <a:avLst/>
          </a:prstGeom>
          <a:noFill/>
          <a:ln>
            <a:noFill/>
          </a:ln>
        </p:spPr>
      </p:pic>
    </p:spTree>
    <p:extLst>
      <p:ext uri="{BB962C8B-B14F-4D97-AF65-F5344CB8AC3E}">
        <p14:creationId xmlns:p14="http://schemas.microsoft.com/office/powerpoint/2010/main" val="334797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F2F9D4-DE1B-48DA-B064-3963FD6DD156}"/>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Looking Ahead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80FEC6-8AD0-4FA7-935E-15CBD70EE53C}"/>
              </a:ext>
            </a:extLst>
          </p:cNvPr>
          <p:cNvSpPr>
            <a:spLocks noGrp="1"/>
          </p:cNvSpPr>
          <p:nvPr>
            <p:ph idx="1"/>
          </p:nvPr>
        </p:nvSpPr>
        <p:spPr>
          <a:xfrm>
            <a:off x="4447308" y="591344"/>
            <a:ext cx="6906491" cy="5585619"/>
          </a:xfrm>
        </p:spPr>
        <p:txBody>
          <a:bodyPr anchor="ctr">
            <a:normAutofit fontScale="85000" lnSpcReduction="20000"/>
          </a:bodyPr>
          <a:lstStyle/>
          <a:p>
            <a:pPr marL="0" indent="0">
              <a:buNone/>
            </a:pPr>
            <a:r>
              <a:rPr lang="en-GB" dirty="0"/>
              <a:t>Elsevier and Ipsos Mori (2019) </a:t>
            </a:r>
            <a:r>
              <a:rPr lang="en-GB" b="1" i="1" dirty="0"/>
              <a:t>Research Futures-drivers and scenarios for the next decade</a:t>
            </a:r>
          </a:p>
          <a:p>
            <a:pPr marL="0" indent="0">
              <a:buNone/>
            </a:pPr>
            <a:endParaRPr lang="en-GB" b="1" i="1" dirty="0"/>
          </a:p>
          <a:p>
            <a:pPr marL="571500" indent="-571500">
              <a:buFont typeface="+mj-lt"/>
              <a:buAutoNum type="romanLcPeriod"/>
            </a:pPr>
            <a:r>
              <a:rPr lang="en-GB" dirty="0"/>
              <a:t>open access and digital technologies, focus upon rapid development of practical solutions</a:t>
            </a:r>
          </a:p>
          <a:p>
            <a:pPr marL="571500" indent="-571500">
              <a:buFont typeface="+mj-lt"/>
              <a:buAutoNum type="romanLcPeriod"/>
            </a:pPr>
            <a:endParaRPr lang="en-GB" dirty="0"/>
          </a:p>
          <a:p>
            <a:pPr marL="571500" indent="-571500">
              <a:buFont typeface="+mj-lt"/>
              <a:buAutoNum type="romanLcPeriod"/>
            </a:pPr>
            <a:r>
              <a:rPr lang="en-GB" dirty="0"/>
              <a:t>data analytics and change in blend of funders and who sets research agenda</a:t>
            </a:r>
          </a:p>
          <a:p>
            <a:pPr marL="571500" indent="-571500">
              <a:buFont typeface="+mj-lt"/>
              <a:buAutoNum type="romanLcPeriod"/>
            </a:pPr>
            <a:endParaRPr lang="en-GB" dirty="0"/>
          </a:p>
          <a:p>
            <a:pPr marL="571500" indent="-571500">
              <a:buFont typeface="+mj-lt"/>
              <a:buAutoNum type="romanLcPeriod"/>
            </a:pPr>
            <a:r>
              <a:rPr lang="en-GB" dirty="0"/>
              <a:t>internationalisation of research, country investment varied, questions around who owns data and how &amp; when it will be shared;  and questions around alignment of research goals </a:t>
            </a:r>
          </a:p>
          <a:p>
            <a:pPr marL="0" indent="0">
              <a:buNone/>
            </a:pPr>
            <a:endParaRPr lang="en-GB" b="1" dirty="0"/>
          </a:p>
          <a:p>
            <a:pPr marL="0" indent="0">
              <a:buNone/>
            </a:pPr>
            <a:r>
              <a:rPr lang="en-GB" b="1" dirty="0"/>
              <a:t>Where does the public fit in future research ecosystem scenarios?</a:t>
            </a:r>
          </a:p>
          <a:p>
            <a:pPr marL="0" indent="0">
              <a:buNone/>
            </a:pPr>
            <a:endParaRPr lang="en-GB" dirty="0"/>
          </a:p>
        </p:txBody>
      </p:sp>
    </p:spTree>
    <p:extLst>
      <p:ext uri="{BB962C8B-B14F-4D97-AF65-F5344CB8AC3E}">
        <p14:creationId xmlns:p14="http://schemas.microsoft.com/office/powerpoint/2010/main" val="243609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500586-D698-43DB-A8DC-74929186AA6D}"/>
              </a:ext>
            </a:extLst>
          </p:cNvPr>
          <p:cNvSpPr>
            <a:spLocks noGrp="1"/>
          </p:cNvSpPr>
          <p:nvPr>
            <p:ph type="title"/>
          </p:nvPr>
        </p:nvSpPr>
        <p:spPr>
          <a:xfrm>
            <a:off x="956826" y="1112969"/>
            <a:ext cx="3937298" cy="4166010"/>
          </a:xfrm>
        </p:spPr>
        <p:txBody>
          <a:bodyPr>
            <a:normAutofit/>
          </a:bodyPr>
          <a:lstStyle/>
          <a:p>
            <a:r>
              <a:rPr lang="en-GB">
                <a:solidFill>
                  <a:srgbClr val="FFFFFF"/>
                </a:solidFill>
              </a:rPr>
              <a:t>References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DCF5CA-9D07-4CDF-AA90-2C1A1394AE32}"/>
              </a:ext>
            </a:extLst>
          </p:cNvPr>
          <p:cNvSpPr>
            <a:spLocks noGrp="1"/>
          </p:cNvSpPr>
          <p:nvPr>
            <p:ph idx="1"/>
          </p:nvPr>
        </p:nvSpPr>
        <p:spPr>
          <a:xfrm>
            <a:off x="6096000" y="820879"/>
            <a:ext cx="5257799" cy="5437876"/>
          </a:xfrm>
        </p:spPr>
        <p:txBody>
          <a:bodyPr anchor="t">
            <a:normAutofit fontScale="92500" lnSpcReduction="20000"/>
          </a:bodyPr>
          <a:lstStyle/>
          <a:p>
            <a:pPr marL="0" indent="0">
              <a:buNone/>
            </a:pPr>
            <a:r>
              <a:rPr lang="en-GB" sz="1500" dirty="0">
                <a:latin typeface="Helvetica Neue"/>
              </a:rPr>
              <a:t>Geddes, M, </a:t>
            </a:r>
            <a:r>
              <a:rPr lang="en-GB" sz="1500" dirty="0" err="1">
                <a:latin typeface="Helvetica Neue"/>
              </a:rPr>
              <a:t>Dommett</a:t>
            </a:r>
            <a:r>
              <a:rPr lang="en-GB" sz="1500" dirty="0">
                <a:latin typeface="Helvetica Neue"/>
              </a:rPr>
              <a:t>, K, Prosser, B A recipe for impact? Exploring knowledge requirements in the UK Parliament and beyond, </a:t>
            </a:r>
          </a:p>
          <a:p>
            <a:pPr marL="0" indent="0">
              <a:buNone/>
            </a:pPr>
            <a:r>
              <a:rPr lang="en-GB" sz="1500" b="0" i="0" dirty="0">
                <a:effectLst/>
                <a:latin typeface="Helvetica Neue"/>
              </a:rPr>
              <a:t>Gibbons, M. Science's new social contract with society. (1999) </a:t>
            </a:r>
            <a:r>
              <a:rPr lang="en-GB" sz="1500" b="0" i="1" dirty="0">
                <a:effectLst/>
                <a:latin typeface="Helvetica Neue"/>
              </a:rPr>
              <a:t>Nature 402</a:t>
            </a:r>
            <a:r>
              <a:rPr lang="en-GB" sz="1500" b="0" i="0" dirty="0">
                <a:effectLst/>
                <a:latin typeface="Helvetica Neue"/>
              </a:rPr>
              <a:t>, C81–C84</a:t>
            </a:r>
          </a:p>
          <a:p>
            <a:pPr marL="0" indent="0">
              <a:buNone/>
            </a:pPr>
            <a:r>
              <a:rPr lang="en-GB" sz="1500" b="0" i="0" dirty="0" err="1">
                <a:effectLst/>
                <a:latin typeface="Helvetica Neue"/>
              </a:rPr>
              <a:t>Schütz</a:t>
            </a:r>
            <a:r>
              <a:rPr lang="en-GB" sz="1500" b="0" i="0" dirty="0">
                <a:effectLst/>
                <a:latin typeface="Helvetica Neue"/>
              </a:rPr>
              <a:t>, F, </a:t>
            </a:r>
            <a:r>
              <a:rPr lang="en-GB" sz="1500" b="0" i="0" dirty="0" err="1">
                <a:effectLst/>
                <a:latin typeface="Helvetica Neue"/>
              </a:rPr>
              <a:t>Heidingsfelder</a:t>
            </a:r>
            <a:r>
              <a:rPr lang="en-GB" sz="1500" b="0" i="0" dirty="0">
                <a:effectLst/>
                <a:latin typeface="Helvetica Neue"/>
              </a:rPr>
              <a:t>, M, </a:t>
            </a:r>
            <a:r>
              <a:rPr lang="en-GB" sz="1500" b="0" i="0" dirty="0" err="1">
                <a:effectLst/>
                <a:latin typeface="Helvetica Neue"/>
              </a:rPr>
              <a:t>Schraudner</a:t>
            </a:r>
            <a:r>
              <a:rPr lang="en-GB" sz="1500" b="0" i="0" dirty="0">
                <a:effectLst/>
                <a:latin typeface="Helvetica Neue"/>
              </a:rPr>
              <a:t>, M, Co-shaping the Future in Quadruple Helix Innovation Systems: Uncovering Public Preferences toward Participatory Research and Innovation, </a:t>
            </a:r>
            <a:r>
              <a:rPr lang="en-GB" sz="1500" b="0" i="1" u="sng" dirty="0">
                <a:effectLst/>
                <a:latin typeface="Helvetica Neue"/>
                <a:hlinkClick r:id="rId2" tooltip="Go to She Ji: The Journal of Design, Economics, and Innovation on ScienceDirect"/>
              </a:rPr>
              <a:t>She Ji: The Journal of Design, Economics, and Innovation</a:t>
            </a:r>
            <a:r>
              <a:rPr lang="en-GB" sz="1500" b="0" i="0" dirty="0">
                <a:effectLst/>
                <a:latin typeface="Helvetica Neue"/>
              </a:rPr>
              <a:t>2019, 5 (2</a:t>
            </a:r>
            <a:r>
              <a:rPr lang="en-GB" sz="1500" dirty="0">
                <a:latin typeface="Helvetica Neue"/>
              </a:rPr>
              <a:t>):</a:t>
            </a:r>
            <a:r>
              <a:rPr lang="en-GB" sz="1500" b="0" i="0" dirty="0">
                <a:effectLst/>
                <a:latin typeface="Helvetica Neue"/>
              </a:rPr>
              <a:t>128-146</a:t>
            </a:r>
          </a:p>
          <a:p>
            <a:pPr marL="0" indent="0">
              <a:buNone/>
            </a:pPr>
            <a:r>
              <a:rPr lang="en-GB" sz="1500" b="0" i="0" dirty="0">
                <a:effectLst/>
                <a:latin typeface="Helvetica Neue"/>
              </a:rPr>
              <a:t>Laing K, </a:t>
            </a:r>
            <a:r>
              <a:rPr lang="en-GB" sz="1500" b="0" i="0" dirty="0" err="1">
                <a:effectLst/>
                <a:latin typeface="Helvetica Neue"/>
              </a:rPr>
              <a:t>Bertosa</a:t>
            </a:r>
            <a:r>
              <a:rPr lang="en-GB" sz="1500" b="0" i="0" dirty="0">
                <a:effectLst/>
                <a:latin typeface="Helvetica Neue"/>
              </a:rPr>
              <a:t> M, </a:t>
            </a:r>
            <a:r>
              <a:rPr lang="en-GB" sz="1500" b="0" i="0" dirty="0" err="1">
                <a:effectLst/>
                <a:latin typeface="Helvetica Neue"/>
              </a:rPr>
              <a:t>Hriberski</a:t>
            </a:r>
            <a:r>
              <a:rPr lang="en-GB" sz="1500" b="0" i="0" dirty="0">
                <a:effectLst/>
                <a:latin typeface="Helvetica Neue"/>
              </a:rPr>
              <a:t> D, Hasenfuss J, </a:t>
            </a:r>
            <a:r>
              <a:rPr lang="en-GB" sz="1500" b="0" i="0" dirty="0" err="1">
                <a:effectLst/>
                <a:latin typeface="Helvetica Neue"/>
              </a:rPr>
              <a:t>Shucksmith</a:t>
            </a:r>
            <a:r>
              <a:rPr lang="en-GB" sz="1500" b="0" i="0" dirty="0">
                <a:effectLst/>
                <a:latin typeface="Helvetica Neue"/>
              </a:rPr>
              <a:t> M, Todd L, Tewdwr-Jones M, </a:t>
            </a:r>
            <a:r>
              <a:rPr lang="en-GB" sz="1500" b="0" i="0" dirty="0" err="1">
                <a:effectLst/>
                <a:latin typeface="Helvetica Neue"/>
              </a:rPr>
              <a:t>Sutrop</a:t>
            </a:r>
            <a:r>
              <a:rPr lang="en-GB" sz="1500" b="0" i="0" dirty="0">
                <a:effectLst/>
                <a:latin typeface="Helvetica Neue"/>
              </a:rPr>
              <a:t> M, </a:t>
            </a:r>
            <a:r>
              <a:rPr lang="en-GB" sz="1500" b="0" i="0" dirty="0" err="1">
                <a:effectLst/>
                <a:latin typeface="Helvetica Neue"/>
              </a:rPr>
              <a:t>Parder</a:t>
            </a:r>
            <a:r>
              <a:rPr lang="en-GB" sz="1500" b="0" i="0" dirty="0">
                <a:effectLst/>
                <a:latin typeface="Helvetica Neue"/>
              </a:rPr>
              <a:t> M, </a:t>
            </a:r>
            <a:r>
              <a:rPr lang="en-GB" sz="1500" b="0" i="0" dirty="0" err="1">
                <a:effectLst/>
                <a:latin typeface="Helvetica Neue"/>
              </a:rPr>
              <a:t>Lõuk</a:t>
            </a:r>
            <a:r>
              <a:rPr lang="en-GB" sz="1500" b="0" i="0" dirty="0">
                <a:effectLst/>
                <a:latin typeface="Helvetica Neue"/>
              </a:rPr>
              <a:t> K, </a:t>
            </a:r>
            <a:r>
              <a:rPr lang="en-GB" sz="1500" b="0" i="0" dirty="0" err="1">
                <a:effectLst/>
                <a:latin typeface="Helvetica Neue"/>
              </a:rPr>
              <a:t>Vabamäe</a:t>
            </a:r>
            <a:r>
              <a:rPr lang="en-GB" sz="1500" b="0" i="0" dirty="0">
                <a:effectLst/>
                <a:latin typeface="Helvetica Neue"/>
              </a:rPr>
              <a:t> E (2017). </a:t>
            </a:r>
            <a:r>
              <a:rPr lang="en-GB" sz="1500" b="0" i="0" u="sng" dirty="0">
                <a:effectLst/>
                <a:latin typeface="Helvetica Neue"/>
                <a:hlinkClick r:id="rId3" tooltip="View full details of this publication."/>
              </a:rPr>
              <a:t>Principles for promoting the impact of SSH research by co-creation: key issues in research design and communication</a:t>
            </a:r>
            <a:r>
              <a:rPr lang="en-GB" sz="1500" b="0" i="0" dirty="0">
                <a:effectLst/>
                <a:latin typeface="Helvetica Neue"/>
              </a:rPr>
              <a:t>. </a:t>
            </a:r>
          </a:p>
          <a:p>
            <a:pPr marL="0" indent="0">
              <a:buNone/>
            </a:pPr>
            <a:r>
              <a:rPr lang="en-GB" sz="1500" dirty="0" err="1">
                <a:latin typeface="Helvetica Neue"/>
              </a:rPr>
              <a:t>Leydesdorff</a:t>
            </a:r>
            <a:r>
              <a:rPr lang="en-GB" sz="1500" dirty="0">
                <a:latin typeface="Helvetica Neue"/>
              </a:rPr>
              <a:t>, L. The Triple Helix, Quadruple Helix, and an N-Tuple of Helices: Explanatory Models for </a:t>
            </a:r>
            <a:r>
              <a:rPr lang="en-GB" sz="1500" dirty="0" err="1">
                <a:latin typeface="Helvetica Neue"/>
              </a:rPr>
              <a:t>Analyzing</a:t>
            </a:r>
            <a:r>
              <a:rPr lang="en-GB" sz="1500" dirty="0">
                <a:latin typeface="Helvetica Neue"/>
              </a:rPr>
              <a:t> the Knowledge-Based Economy?. </a:t>
            </a:r>
            <a:r>
              <a:rPr lang="en-GB" sz="1500" i="1" dirty="0">
                <a:latin typeface="Helvetica Neue"/>
              </a:rPr>
              <a:t>J </a:t>
            </a:r>
            <a:r>
              <a:rPr lang="en-GB" sz="1500" i="1" dirty="0" err="1">
                <a:latin typeface="Helvetica Neue"/>
              </a:rPr>
              <a:t>Knowl</a:t>
            </a:r>
            <a:r>
              <a:rPr lang="en-GB" sz="1500" i="1" dirty="0">
                <a:latin typeface="Helvetica Neue"/>
              </a:rPr>
              <a:t> Econ </a:t>
            </a:r>
            <a:r>
              <a:rPr lang="en-GB" sz="1500" dirty="0">
                <a:latin typeface="Helvetica Neue"/>
              </a:rPr>
              <a:t>3, 25–35 (2012)</a:t>
            </a:r>
          </a:p>
          <a:p>
            <a:pPr marL="0" indent="0">
              <a:buNone/>
            </a:pPr>
            <a:r>
              <a:rPr lang="en-GB" sz="1500" dirty="0">
                <a:latin typeface="Helvetica Neue"/>
              </a:rPr>
              <a:t>Metz, A, Boaz, A &amp; Robert, GB, Co-creative approaches to knowledge production: what next for bridging the research to practice gap?'</a:t>
            </a:r>
            <a:r>
              <a:rPr lang="en-GB" sz="1500" i="1" dirty="0">
                <a:latin typeface="Helvetica Neue"/>
              </a:rPr>
              <a:t>: A Journal of Research, Debate and Practice,</a:t>
            </a:r>
            <a:r>
              <a:rPr lang="en-GB" sz="1500" dirty="0">
                <a:latin typeface="Helvetica Neue"/>
              </a:rPr>
              <a:t> The Policy Press, University of Bristol, vol. 15, no. 3, pp. 331-337</a:t>
            </a:r>
          </a:p>
          <a:p>
            <a:pPr marL="0" indent="0">
              <a:buNone/>
            </a:pPr>
            <a:r>
              <a:rPr lang="en-GB" sz="1500" b="0" i="0" dirty="0" err="1">
                <a:effectLst/>
                <a:latin typeface="Helvetica Neue"/>
              </a:rPr>
              <a:t>Stoetzler</a:t>
            </a:r>
            <a:r>
              <a:rPr lang="en-GB" sz="1500" b="0" i="0" dirty="0">
                <a:effectLst/>
                <a:latin typeface="Helvetica Neue"/>
              </a:rPr>
              <a:t> M, Yuval-Davis N. </a:t>
            </a:r>
            <a:r>
              <a:rPr lang="en-GB" sz="1500" b="0" dirty="0">
                <a:effectLst/>
                <a:latin typeface="Helvetica Neue"/>
              </a:rPr>
              <a:t>Standpoint theory, situated knowledge and the situated imagination</a:t>
            </a:r>
            <a:r>
              <a:rPr lang="en-GB" sz="1500" b="0" i="0" dirty="0">
                <a:effectLst/>
                <a:latin typeface="Helvetica Neue"/>
              </a:rPr>
              <a:t>. </a:t>
            </a:r>
            <a:r>
              <a:rPr lang="en-GB" sz="1500" b="0" i="1" dirty="0">
                <a:effectLst/>
                <a:latin typeface="Helvetica Neue"/>
              </a:rPr>
              <a:t>Feminist Theory</a:t>
            </a:r>
            <a:r>
              <a:rPr lang="en-GB" sz="1500" b="0" i="0" dirty="0">
                <a:effectLst/>
                <a:latin typeface="Helvetica Neue"/>
              </a:rPr>
              <a:t>. 2002;3(3):315-333.</a:t>
            </a:r>
          </a:p>
          <a:p>
            <a:pPr marL="0" indent="0">
              <a:buNone/>
            </a:pPr>
            <a:r>
              <a:rPr lang="en-GB" sz="1500" b="0" i="0" dirty="0" err="1">
                <a:effectLst/>
                <a:latin typeface="Helvetica Neue"/>
              </a:rPr>
              <a:t>Unwin,</a:t>
            </a:r>
            <a:r>
              <a:rPr lang="en-GB" sz="1500" dirty="0" err="1">
                <a:latin typeface="Helvetica Neue"/>
              </a:rPr>
              <a:t>J</a:t>
            </a:r>
            <a:r>
              <a:rPr lang="en-GB" sz="1500" dirty="0">
                <a:latin typeface="Helvetica Neue"/>
              </a:rPr>
              <a:t> (2018) </a:t>
            </a:r>
            <a:r>
              <a:rPr lang="en-GB" sz="1500" i="1" dirty="0">
                <a:latin typeface="Helvetica Neue"/>
              </a:rPr>
              <a:t>Kindness, emotions and human relationships: The blind spot in public policy, </a:t>
            </a:r>
            <a:r>
              <a:rPr lang="en-GB" sz="1500" dirty="0">
                <a:latin typeface="Helvetica Neue"/>
              </a:rPr>
              <a:t>Carnegie Trust UK. </a:t>
            </a:r>
            <a:endParaRPr lang="en-GB" sz="1500" b="0" i="0" dirty="0">
              <a:effectLst/>
              <a:latin typeface="Helvetica Neue"/>
            </a:endParaRPr>
          </a:p>
          <a:p>
            <a:pPr marL="0" indent="0">
              <a:buNone/>
            </a:pPr>
            <a:endParaRPr lang="en-GB" sz="1300" b="0" i="0" dirty="0">
              <a:effectLst/>
              <a:latin typeface="arial" panose="020B0604020202020204" pitchFamily="34" charset="0"/>
            </a:endParaRPr>
          </a:p>
          <a:p>
            <a:pPr marL="0" indent="0">
              <a:buNone/>
            </a:pPr>
            <a:endParaRPr lang="en-GB" sz="1300" b="0" i="0" dirty="0">
              <a:effectLst/>
              <a:latin typeface="Roboto" panose="02000000000000000000" pitchFamily="2" charset="0"/>
            </a:endParaRPr>
          </a:p>
          <a:p>
            <a:pPr marL="0" indent="0">
              <a:buNone/>
            </a:pPr>
            <a:endParaRPr lang="en-GB" sz="1300" b="1" i="0" dirty="0">
              <a:effectLst/>
              <a:latin typeface="arial" panose="020B0604020202020204" pitchFamily="34" charset="0"/>
            </a:endParaRPr>
          </a:p>
          <a:p>
            <a:endParaRPr lang="en-GB" sz="1300" b="0" i="0" dirty="0">
              <a:effectLst/>
              <a:latin typeface="arial" panose="020B0604020202020204" pitchFamily="34" charset="0"/>
            </a:endParaRPr>
          </a:p>
          <a:p>
            <a:pPr marL="0" indent="0">
              <a:buNone/>
            </a:pPr>
            <a:endParaRPr lang="en-GB" sz="1300" b="0" i="0" dirty="0">
              <a:effectLst/>
              <a:latin typeface="Roboto" panose="02000000000000000000" pitchFamily="2" charset="0"/>
            </a:endParaRPr>
          </a:p>
          <a:p>
            <a:pPr marL="0" indent="0">
              <a:buNone/>
            </a:pPr>
            <a:endParaRPr lang="en-GB" sz="1300" b="0" i="0" dirty="0">
              <a:effectLst/>
              <a:latin typeface="Helvetica Neue"/>
            </a:endParaRPr>
          </a:p>
          <a:p>
            <a:pPr marL="0" indent="0">
              <a:buNone/>
            </a:pPr>
            <a:endParaRPr lang="en-GB" sz="13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219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endParaRPr lang="nl-NL" sz="3100" dirty="0">
              <a:latin typeface="Garamond" panose="02020404030301010803" pitchFamily="18" charset="0"/>
            </a:endParaRPr>
          </a:p>
          <a:p>
            <a:pPr algn="ctr">
              <a:spcAft>
                <a:spcPts val="1800"/>
              </a:spcAft>
            </a:pPr>
            <a:r>
              <a:rPr lang="nl-NL" sz="3100" b="1" dirty="0">
                <a:solidFill>
                  <a:srgbClr val="820000"/>
                </a:solidFill>
                <a:latin typeface="Garamond" panose="02020404030301010803" pitchFamily="18" charset="0"/>
              </a:rPr>
              <a:t>Diana Sanchez-</a:t>
            </a:r>
            <a:r>
              <a:rPr lang="nl-NL" sz="3100" b="1" dirty="0" err="1">
                <a:solidFill>
                  <a:srgbClr val="820000"/>
                </a:solidFill>
                <a:latin typeface="Garamond" panose="02020404030301010803" pitchFamily="18" charset="0"/>
              </a:rPr>
              <a:t>Betancourt</a:t>
            </a:r>
            <a:r>
              <a:rPr lang="nl-NL" sz="3100" b="1" dirty="0">
                <a:solidFill>
                  <a:srgbClr val="820000"/>
                </a:solidFill>
                <a:latin typeface="Garamond" panose="02020404030301010803" pitchFamily="18" charset="0"/>
              </a:rPr>
              <a:t> </a:t>
            </a:r>
          </a:p>
          <a:p>
            <a:pPr algn="ctr">
              <a:lnSpc>
                <a:spcPct val="134000"/>
              </a:lnSpc>
              <a:spcAft>
                <a:spcPts val="600"/>
              </a:spcAft>
            </a:pPr>
            <a:r>
              <a:rPr lang="en-AU" sz="2500" i="1" dirty="0">
                <a:latin typeface="Garamond" panose="02020404030301010803" pitchFamily="18" charset="0"/>
              </a:rPr>
              <a:t>Senior Researcher at Human Sciences Research Council, South Africa </a:t>
            </a:r>
          </a:p>
          <a:p>
            <a:pPr algn="ctr">
              <a:lnSpc>
                <a:spcPct val="134000"/>
              </a:lnSpc>
              <a:spcAft>
                <a:spcPts val="600"/>
              </a:spcAft>
            </a:pPr>
            <a:r>
              <a:rPr lang="en-AU" sz="2500" i="1" dirty="0">
                <a:latin typeface="Garamond" panose="02020404030301010803" pitchFamily="18" charset="0"/>
              </a:rPr>
              <a:t> </a:t>
            </a:r>
          </a:p>
          <a:p>
            <a:pPr algn="ctr">
              <a:lnSpc>
                <a:spcPct val="134000"/>
              </a:lnSpc>
              <a:spcAft>
                <a:spcPts val="600"/>
              </a:spcAft>
            </a:pP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153709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298D-B479-4582-9269-8C37E4714A03}"/>
              </a:ext>
            </a:extLst>
          </p:cNvPr>
          <p:cNvSpPr>
            <a:spLocks noGrp="1"/>
          </p:cNvSpPr>
          <p:nvPr>
            <p:ph type="ctrTitle"/>
          </p:nvPr>
        </p:nvSpPr>
        <p:spPr>
          <a:xfrm>
            <a:off x="914400" y="1122363"/>
            <a:ext cx="10039350" cy="1325562"/>
          </a:xfrm>
        </p:spPr>
        <p:txBody>
          <a:bodyPr>
            <a:normAutofit/>
          </a:bodyPr>
          <a:lstStyle/>
          <a:p>
            <a:r>
              <a:rPr lang="en-US" sz="4800" b="1" dirty="0">
                <a:solidFill>
                  <a:srgbClr val="004287"/>
                </a:solidFill>
                <a:latin typeface="+mn-lt"/>
              </a:rPr>
              <a:t>Public</a:t>
            </a:r>
            <a:r>
              <a:rPr lang="en-US" sz="4800" dirty="0"/>
              <a:t> </a:t>
            </a:r>
            <a:r>
              <a:rPr lang="en-US" sz="4800" b="1" dirty="0">
                <a:solidFill>
                  <a:srgbClr val="004287"/>
                </a:solidFill>
                <a:latin typeface="+mn-lt"/>
              </a:rPr>
              <a:t>Engagement</a:t>
            </a:r>
            <a:r>
              <a:rPr lang="en-US" sz="4800" dirty="0"/>
              <a:t> </a:t>
            </a:r>
            <a:r>
              <a:rPr lang="en-US" sz="4800" b="1" dirty="0">
                <a:solidFill>
                  <a:srgbClr val="004287"/>
                </a:solidFill>
                <a:latin typeface="+mn-lt"/>
              </a:rPr>
              <a:t>and</a:t>
            </a:r>
            <a:r>
              <a:rPr lang="en-US" sz="4800" dirty="0"/>
              <a:t> </a:t>
            </a:r>
            <a:r>
              <a:rPr lang="en-US" sz="4800" b="1" dirty="0">
                <a:solidFill>
                  <a:srgbClr val="004287"/>
                </a:solidFill>
                <a:latin typeface="+mn-lt"/>
              </a:rPr>
              <a:t>Co-Creation</a:t>
            </a:r>
            <a:endParaRPr lang="en-ZA" sz="4800" b="1" dirty="0">
              <a:solidFill>
                <a:srgbClr val="004287"/>
              </a:solidFill>
              <a:latin typeface="+mn-lt"/>
            </a:endParaRPr>
          </a:p>
        </p:txBody>
      </p:sp>
      <p:sp>
        <p:nvSpPr>
          <p:cNvPr id="3" name="Subtitle 2">
            <a:extLst>
              <a:ext uri="{FF2B5EF4-FFF2-40B4-BE49-F238E27FC236}">
                <a16:creationId xmlns:a16="http://schemas.microsoft.com/office/drawing/2014/main" id="{7A2407CE-8996-4ECC-8E34-CC9322A953A2}"/>
              </a:ext>
            </a:extLst>
          </p:cNvPr>
          <p:cNvSpPr>
            <a:spLocks noGrp="1"/>
          </p:cNvSpPr>
          <p:nvPr>
            <p:ph type="subTitle" idx="1"/>
          </p:nvPr>
        </p:nvSpPr>
        <p:spPr>
          <a:xfrm>
            <a:off x="1438275" y="2724150"/>
            <a:ext cx="9144000" cy="2400300"/>
          </a:xfrm>
        </p:spPr>
        <p:txBody>
          <a:bodyPr>
            <a:normAutofit lnSpcReduction="10000"/>
          </a:bodyPr>
          <a:lstStyle/>
          <a:p>
            <a:r>
              <a:rPr lang="en-US" b="1" dirty="0"/>
              <a:t>Methods and Strategies for Stimulating Social Impact at the Urban Governance Scale</a:t>
            </a:r>
          </a:p>
          <a:p>
            <a:endParaRPr lang="en-US" dirty="0"/>
          </a:p>
          <a:p>
            <a:endParaRPr lang="en-US" dirty="0"/>
          </a:p>
          <a:p>
            <a:r>
              <a:rPr lang="en-US" dirty="0"/>
              <a:t>Diana Sanchez Betancourt</a:t>
            </a:r>
          </a:p>
          <a:p>
            <a:r>
              <a:rPr lang="en-US" dirty="0"/>
              <a:t>Human Sciences Research Council</a:t>
            </a:r>
            <a:endParaRPr lang="en-ZA" dirty="0"/>
          </a:p>
        </p:txBody>
      </p:sp>
    </p:spTree>
    <p:extLst>
      <p:ext uri="{BB962C8B-B14F-4D97-AF65-F5344CB8AC3E}">
        <p14:creationId xmlns:p14="http://schemas.microsoft.com/office/powerpoint/2010/main" val="344717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6269BA9-7493-49FD-8623-91E124790959}"/>
              </a:ext>
            </a:extLst>
          </p:cNvPr>
          <p:cNvSpPr>
            <a:spLocks noGrp="1" noChangeArrowheads="1"/>
          </p:cNvSpPr>
          <p:nvPr>
            <p:ph type="title"/>
          </p:nvPr>
        </p:nvSpPr>
        <p:spPr>
          <a:xfrm>
            <a:off x="781049" y="173039"/>
            <a:ext cx="10582275" cy="2570161"/>
          </a:xfrm>
        </p:spPr>
        <p:txBody>
          <a:bodyPr>
            <a:normAutofit/>
          </a:bodyPr>
          <a:lstStyle/>
          <a:p>
            <a:r>
              <a:rPr lang="en-US" altLang="en-US" sz="4000" b="1" dirty="0">
                <a:solidFill>
                  <a:srgbClr val="004287"/>
                </a:solidFill>
                <a:latin typeface="+mn-lt"/>
              </a:rPr>
              <a:t>SOCIAL RESEARCH IN THE URBAN</a:t>
            </a:r>
            <a:r>
              <a:rPr lang="en-US" altLang="en-US" sz="4000" dirty="0"/>
              <a:t> </a:t>
            </a:r>
            <a:r>
              <a:rPr lang="en-US" altLang="en-US" sz="4000" b="1" dirty="0">
                <a:solidFill>
                  <a:srgbClr val="004287"/>
                </a:solidFill>
                <a:latin typeface="+mn-lt"/>
              </a:rPr>
              <a:t>CONTEXT</a:t>
            </a:r>
            <a:br>
              <a:rPr lang="en-ZA" altLang="en-US" sz="4000" dirty="0"/>
            </a:br>
            <a:endParaRPr lang="en-US" altLang="en-US" sz="4000" dirty="0"/>
          </a:p>
        </p:txBody>
      </p:sp>
      <p:sp>
        <p:nvSpPr>
          <p:cNvPr id="16387" name="Rectangle 3">
            <a:extLst>
              <a:ext uri="{FF2B5EF4-FFF2-40B4-BE49-F238E27FC236}">
                <a16:creationId xmlns:a16="http://schemas.microsoft.com/office/drawing/2014/main" id="{96A32F14-E6B0-42C4-8E92-7954FC4D5BF6}"/>
              </a:ext>
            </a:extLst>
          </p:cNvPr>
          <p:cNvSpPr>
            <a:spLocks noGrp="1" noChangeArrowheads="1"/>
          </p:cNvSpPr>
          <p:nvPr>
            <p:ph type="body" idx="1"/>
          </p:nvPr>
        </p:nvSpPr>
        <p:spPr>
          <a:xfrm>
            <a:off x="1295399" y="1961357"/>
            <a:ext cx="9258301" cy="4306887"/>
          </a:xfrm>
        </p:spPr>
        <p:txBody>
          <a:bodyPr>
            <a:normAutofit/>
          </a:bodyPr>
          <a:lstStyle/>
          <a:p>
            <a:pPr marL="0" indent="0">
              <a:lnSpc>
                <a:spcPct val="150000"/>
              </a:lnSpc>
              <a:buNone/>
            </a:pPr>
            <a:r>
              <a:rPr lang="en-ZA" sz="2000" b="1" dirty="0">
                <a:solidFill>
                  <a:srgbClr val="004287"/>
                </a:solidFill>
                <a:latin typeface="+mn-lt"/>
              </a:rPr>
              <a:t>Current</a:t>
            </a:r>
            <a:r>
              <a:rPr lang="en-ZA" sz="2000" dirty="0"/>
              <a:t> </a:t>
            </a:r>
            <a:r>
              <a:rPr lang="en-ZA" sz="2000" b="1" dirty="0">
                <a:solidFill>
                  <a:srgbClr val="004287"/>
                </a:solidFill>
                <a:latin typeface="+mn-lt"/>
              </a:rPr>
              <a:t>challenges</a:t>
            </a:r>
            <a:r>
              <a:rPr lang="en-ZA" sz="2000" dirty="0"/>
              <a:t> </a:t>
            </a:r>
            <a:r>
              <a:rPr lang="en-ZA" sz="2000" b="1" dirty="0">
                <a:solidFill>
                  <a:srgbClr val="004287"/>
                </a:solidFill>
                <a:latin typeface="+mn-lt"/>
              </a:rPr>
              <a:t>require</a:t>
            </a:r>
            <a:r>
              <a:rPr lang="en-ZA" sz="2000" dirty="0"/>
              <a:t> </a:t>
            </a:r>
            <a:r>
              <a:rPr lang="en-ZA" sz="2000" b="1" dirty="0">
                <a:solidFill>
                  <a:srgbClr val="004287"/>
                </a:solidFill>
                <a:latin typeface="+mn-lt"/>
              </a:rPr>
              <a:t>collaborations:</a:t>
            </a:r>
            <a:endParaRPr lang="en-ZA" altLang="en-US" sz="2000" dirty="0"/>
          </a:p>
          <a:p>
            <a:pPr>
              <a:lnSpc>
                <a:spcPct val="150000"/>
              </a:lnSpc>
            </a:pPr>
            <a:r>
              <a:rPr lang="en-ZA" altLang="en-US" sz="2000" dirty="0"/>
              <a:t>Rapid urbanisation, growing informality and weak local governance</a:t>
            </a:r>
          </a:p>
          <a:p>
            <a:pPr>
              <a:lnSpc>
                <a:spcPct val="150000"/>
              </a:lnSpc>
            </a:pPr>
            <a:r>
              <a:rPr lang="en-ZA" altLang="en-US" sz="2000" dirty="0"/>
              <a:t>Overstretched institutional capacity in cities (not only in SA, throughout the global South).</a:t>
            </a:r>
          </a:p>
          <a:p>
            <a:pPr>
              <a:lnSpc>
                <a:spcPct val="150000"/>
              </a:lnSpc>
            </a:pPr>
            <a:r>
              <a:rPr lang="en-ZA" altLang="en-US" sz="2000" dirty="0"/>
              <a:t>The 3</a:t>
            </a:r>
            <a:r>
              <a:rPr lang="en-ZA" altLang="en-US" sz="2000" baseline="30000" dirty="0"/>
              <a:t>rd</a:t>
            </a:r>
            <a:r>
              <a:rPr lang="en-ZA" altLang="en-US" sz="2000" dirty="0"/>
              <a:t>  global wave of public administration reforms aimed at </a:t>
            </a:r>
            <a:r>
              <a:rPr lang="en-ZA" altLang="en-US" sz="2000" b="1" i="1" dirty="0"/>
              <a:t>co-production </a:t>
            </a:r>
            <a:r>
              <a:rPr lang="en-ZA" altLang="en-US" sz="2000" dirty="0"/>
              <a:t>between government and citizens </a:t>
            </a:r>
          </a:p>
          <a:p>
            <a:pPr marL="0" indent="0" eaLnBrk="1" hangingPunct="1">
              <a:buNone/>
            </a:pPr>
            <a:endParaRPr lang="en-US"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F49F-FA94-465D-9E28-69873DAFE42C}"/>
              </a:ext>
            </a:extLst>
          </p:cNvPr>
          <p:cNvSpPr>
            <a:spLocks noGrp="1"/>
          </p:cNvSpPr>
          <p:nvPr>
            <p:ph type="title"/>
          </p:nvPr>
        </p:nvSpPr>
        <p:spPr/>
        <p:txBody>
          <a:bodyPr>
            <a:normAutofit/>
          </a:bodyPr>
          <a:lstStyle/>
          <a:p>
            <a:r>
              <a:rPr lang="en-US" sz="4000" b="1" dirty="0">
                <a:solidFill>
                  <a:srgbClr val="004287"/>
                </a:solidFill>
                <a:latin typeface="+mn-lt"/>
              </a:rPr>
              <a:t>Stimulating Social Impact: Questions</a:t>
            </a:r>
            <a:r>
              <a:rPr lang="en-US" sz="4000" dirty="0"/>
              <a:t> </a:t>
            </a:r>
            <a:r>
              <a:rPr lang="en-US" sz="4000" b="1" dirty="0">
                <a:solidFill>
                  <a:srgbClr val="004287"/>
                </a:solidFill>
                <a:latin typeface="+mn-lt"/>
              </a:rPr>
              <a:t>to</a:t>
            </a:r>
            <a:r>
              <a:rPr lang="en-US" sz="4000" dirty="0"/>
              <a:t> </a:t>
            </a:r>
            <a:r>
              <a:rPr lang="en-US" sz="4000" b="1" dirty="0">
                <a:solidFill>
                  <a:srgbClr val="004287"/>
                </a:solidFill>
                <a:latin typeface="+mn-lt"/>
              </a:rPr>
              <a:t>consider</a:t>
            </a:r>
            <a:endParaRPr lang="en-ZA" sz="4000" b="1" dirty="0">
              <a:solidFill>
                <a:srgbClr val="004287"/>
              </a:solidFill>
              <a:latin typeface="+mn-lt"/>
            </a:endParaRPr>
          </a:p>
        </p:txBody>
      </p:sp>
      <p:sp>
        <p:nvSpPr>
          <p:cNvPr id="3" name="Content Placeholder 2">
            <a:extLst>
              <a:ext uri="{FF2B5EF4-FFF2-40B4-BE49-F238E27FC236}">
                <a16:creationId xmlns:a16="http://schemas.microsoft.com/office/drawing/2014/main" id="{A20D82FE-7980-4C2D-BD47-1D5F9613C6F4}"/>
              </a:ext>
            </a:extLst>
          </p:cNvPr>
          <p:cNvSpPr>
            <a:spLocks noGrp="1"/>
          </p:cNvSpPr>
          <p:nvPr>
            <p:ph idx="1"/>
          </p:nvPr>
        </p:nvSpPr>
        <p:spPr>
          <a:xfrm>
            <a:off x="371475" y="1612106"/>
            <a:ext cx="10172700" cy="3633787"/>
          </a:xfrm>
        </p:spPr>
        <p:txBody>
          <a:bodyPr>
            <a:normAutofit/>
          </a:bodyPr>
          <a:lstStyle/>
          <a:p>
            <a:pPr marL="0" indent="0">
              <a:buNone/>
            </a:pPr>
            <a:r>
              <a:rPr lang="en-US" altLang="en-US" sz="2400" dirty="0"/>
              <a:t>Existing research approaches for engaging citizens and communities are limited in their capacity to gain understandings of rapidly changing local contexts and nurture collaborations ,therefore in their contribution to solve problems, so:</a:t>
            </a:r>
          </a:p>
          <a:p>
            <a:pPr marL="0" indent="0">
              <a:buNone/>
            </a:pPr>
            <a:endParaRPr lang="en-ZA" altLang="en-US" dirty="0">
              <a:solidFill>
                <a:srgbClr val="001B36"/>
              </a:solidFill>
            </a:endParaRPr>
          </a:p>
          <a:p>
            <a:pPr lvl="1"/>
            <a:r>
              <a:rPr lang="en-US" dirty="0"/>
              <a:t>How to develop collaborative frameworks for co-producing knowledge and having social impact?</a:t>
            </a:r>
          </a:p>
          <a:p>
            <a:endParaRPr lang="en-US" sz="2400" dirty="0"/>
          </a:p>
          <a:p>
            <a:pPr lvl="1"/>
            <a:r>
              <a:rPr lang="en-US" dirty="0"/>
              <a:t>How can research institutions (like the HSRC) support the development of better urban governance practices through research?</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ZA" altLang="en-US" sz="2800" b="0" i="0" u="none" strike="noStrike" kern="1200" cap="none" spc="0" normalizeH="0" baseline="0" noProof="0" dirty="0">
              <a:ln>
                <a:noFill/>
              </a:ln>
              <a:solidFill>
                <a:srgbClr val="001B36"/>
              </a:solidFill>
              <a:effectLst/>
              <a:uLnTx/>
              <a:uFillTx/>
              <a:latin typeface="Calibri" panose="020F0502020204030204"/>
              <a:ea typeface="+mn-ea"/>
              <a:cs typeface="+mn-cs"/>
            </a:endParaRPr>
          </a:p>
          <a:p>
            <a:endParaRPr lang="en-US" dirty="0"/>
          </a:p>
          <a:p>
            <a:endParaRPr lang="en-ZA" dirty="0"/>
          </a:p>
        </p:txBody>
      </p:sp>
    </p:spTree>
    <p:extLst>
      <p:ext uri="{BB962C8B-B14F-4D97-AF65-F5344CB8AC3E}">
        <p14:creationId xmlns:p14="http://schemas.microsoft.com/office/powerpoint/2010/main" val="351330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436" y="805219"/>
            <a:ext cx="8119565" cy="423081"/>
          </a:xfrm>
        </p:spPr>
        <p:txBody>
          <a:bodyPr>
            <a:normAutofit fontScale="90000"/>
          </a:bodyPr>
          <a:lstStyle/>
          <a:p>
            <a:pPr marL="342900" indent="-342900">
              <a:lnSpc>
                <a:spcPct val="107000"/>
              </a:lnSpc>
              <a:spcAft>
                <a:spcPts val="800"/>
              </a:spcAft>
            </a:pPr>
            <a:r>
              <a:rPr lang="en-Z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 broader disciplinary lens needed?</a:t>
            </a:r>
            <a:br>
              <a:rPr lang="en-Z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endParaRPr lang="en-ZA" b="1" dirty="0">
              <a:solidFill>
                <a:schemeClr val="accent1">
                  <a:lumMod val="75000"/>
                </a:schemeClr>
              </a:solidFill>
            </a:endParaRPr>
          </a:p>
        </p:txBody>
      </p:sp>
      <p:sp>
        <p:nvSpPr>
          <p:cNvPr id="3" name="Content Placeholder 2"/>
          <p:cNvSpPr>
            <a:spLocks noGrp="1"/>
          </p:cNvSpPr>
          <p:nvPr>
            <p:ph idx="1"/>
          </p:nvPr>
        </p:nvSpPr>
        <p:spPr>
          <a:xfrm>
            <a:off x="647700" y="1228300"/>
            <a:ext cx="10467975" cy="5064217"/>
          </a:xfrm>
        </p:spPr>
        <p:txBody>
          <a:bodyPr>
            <a:normAutofit/>
          </a:bodyPr>
          <a:lstStyle/>
          <a:p>
            <a:pPr marL="0" indent="0">
              <a:buNone/>
            </a:pPr>
            <a:r>
              <a:rPr lang="en-ZA" sz="2200" dirty="0">
                <a:solidFill>
                  <a:prstClr val="black"/>
                </a:solidFill>
              </a:rPr>
              <a:t>It seems traditional social science approaches are insufficient for providing transformative ideas for solving urban problems and managing increasing urban tensions</a:t>
            </a:r>
          </a:p>
          <a:p>
            <a:pPr marL="0" lvl="0" indent="0">
              <a:buNone/>
            </a:pPr>
            <a:r>
              <a:rPr lang="en-ZA" sz="2200" dirty="0">
                <a:solidFill>
                  <a:prstClr val="black"/>
                </a:solidFill>
              </a:rPr>
              <a:t>3 sources of limitations:</a:t>
            </a:r>
          </a:p>
          <a:p>
            <a:pPr marL="0" indent="0">
              <a:buNone/>
            </a:pPr>
            <a:r>
              <a:rPr lang="en-ZA" sz="2200" dirty="0">
                <a:solidFill>
                  <a:prstClr val="black"/>
                </a:solidFill>
              </a:rPr>
              <a:t> </a:t>
            </a:r>
          </a:p>
          <a:p>
            <a:pPr lvl="1"/>
            <a:r>
              <a:rPr lang="en-ZA" sz="1900" u="sng" dirty="0">
                <a:solidFill>
                  <a:prstClr val="black"/>
                </a:solidFill>
              </a:rPr>
              <a:t>Disciplinary focus</a:t>
            </a:r>
            <a:r>
              <a:rPr lang="en-ZA" sz="1900" dirty="0">
                <a:solidFill>
                  <a:prstClr val="black"/>
                </a:solidFill>
              </a:rPr>
              <a:t>; </a:t>
            </a:r>
            <a:r>
              <a:rPr lang="en-ZA" sz="1900" b="1" dirty="0">
                <a:solidFill>
                  <a:prstClr val="black"/>
                </a:solidFill>
              </a:rPr>
              <a:t>limited to </a:t>
            </a:r>
            <a:r>
              <a:rPr lang="en-ZA" sz="1900" dirty="0">
                <a:solidFill>
                  <a:prstClr val="black"/>
                </a:solidFill>
              </a:rPr>
              <a:t>public administration, political science, urban planning</a:t>
            </a:r>
          </a:p>
          <a:p>
            <a:pPr marL="0" indent="0">
              <a:buNone/>
            </a:pPr>
            <a:r>
              <a:rPr lang="en-ZA" sz="2200" dirty="0">
                <a:solidFill>
                  <a:prstClr val="black"/>
                </a:solidFill>
              </a:rPr>
              <a:t> </a:t>
            </a:r>
          </a:p>
          <a:p>
            <a:pPr lvl="1"/>
            <a:r>
              <a:rPr lang="en-ZA" sz="1900" u="sng" dirty="0">
                <a:solidFill>
                  <a:prstClr val="black"/>
                </a:solidFill>
              </a:rPr>
              <a:t>Dimensionally</a:t>
            </a:r>
            <a:r>
              <a:rPr lang="en-ZA" sz="1900" dirty="0">
                <a:solidFill>
                  <a:prstClr val="black"/>
                </a:solidFill>
              </a:rPr>
              <a:t>: Ignore or </a:t>
            </a:r>
            <a:r>
              <a:rPr lang="en-ZA" sz="1900" b="1" dirty="0">
                <a:solidFill>
                  <a:prstClr val="black"/>
                </a:solidFill>
              </a:rPr>
              <a:t>downplay the relational dimensions of urban dynamics</a:t>
            </a:r>
            <a:r>
              <a:rPr lang="en-ZA" sz="1900" dirty="0">
                <a:solidFill>
                  <a:prstClr val="black"/>
                </a:solidFill>
              </a:rPr>
              <a:t>, specifically those between the </a:t>
            </a:r>
            <a:r>
              <a:rPr lang="en-ZA" sz="1900" b="1" dirty="0">
                <a:solidFill>
                  <a:prstClr val="black"/>
                </a:solidFill>
              </a:rPr>
              <a:t>inner</a:t>
            </a:r>
            <a:r>
              <a:rPr lang="en-ZA" sz="1900" dirty="0">
                <a:solidFill>
                  <a:prstClr val="black"/>
                </a:solidFill>
              </a:rPr>
              <a:t> and </a:t>
            </a:r>
            <a:r>
              <a:rPr lang="en-ZA" sz="1900" b="1" dirty="0">
                <a:solidFill>
                  <a:prstClr val="black"/>
                </a:solidFill>
              </a:rPr>
              <a:t>outer dimensions of being </a:t>
            </a:r>
            <a:r>
              <a:rPr lang="en-ZA" sz="1900" dirty="0">
                <a:solidFill>
                  <a:prstClr val="black"/>
                </a:solidFill>
              </a:rPr>
              <a:t>citizens and officials </a:t>
            </a:r>
          </a:p>
          <a:p>
            <a:pPr marL="0" indent="0">
              <a:buNone/>
            </a:pPr>
            <a:endParaRPr lang="en-ZA" sz="2200" dirty="0">
              <a:solidFill>
                <a:prstClr val="black"/>
              </a:solidFill>
            </a:endParaRPr>
          </a:p>
          <a:p>
            <a:pPr lvl="1"/>
            <a:r>
              <a:rPr lang="en-ZA" sz="1900" u="sng" dirty="0">
                <a:solidFill>
                  <a:prstClr val="black"/>
                </a:solidFill>
              </a:rPr>
              <a:t>Intellectually:</a:t>
            </a:r>
            <a:r>
              <a:rPr lang="en-ZA" sz="1900" dirty="0">
                <a:solidFill>
                  <a:prstClr val="black"/>
                </a:solidFill>
              </a:rPr>
              <a:t>  Preference for </a:t>
            </a:r>
            <a:r>
              <a:rPr lang="en-ZA" sz="1900" b="1" dirty="0">
                <a:solidFill>
                  <a:prstClr val="black"/>
                </a:solidFill>
              </a:rPr>
              <a:t>linear production of knowledge </a:t>
            </a:r>
            <a:r>
              <a:rPr lang="en-ZA" sz="1900" dirty="0">
                <a:solidFill>
                  <a:prstClr val="black"/>
                </a:solidFill>
              </a:rPr>
              <a:t>at expense of the </a:t>
            </a:r>
            <a:r>
              <a:rPr lang="en-ZA" sz="1900" b="1" dirty="0">
                <a:solidFill>
                  <a:prstClr val="black"/>
                </a:solidFill>
              </a:rPr>
              <a:t>more local and organic  developed ‘understandings’.</a:t>
            </a:r>
          </a:p>
          <a:p>
            <a:endParaRPr lang="en-ZA" sz="2000" dirty="0"/>
          </a:p>
        </p:txBody>
      </p:sp>
    </p:spTree>
    <p:extLst>
      <p:ext uri="{BB962C8B-B14F-4D97-AF65-F5344CB8AC3E}">
        <p14:creationId xmlns:p14="http://schemas.microsoft.com/office/powerpoint/2010/main" val="1237943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br>
              <a:rPr lang="nl-NL" sz="3600" dirty="0">
                <a:latin typeface="Garamond" panose="02020404030301010803" pitchFamily="18" charset="0"/>
              </a:rPr>
            </a:br>
            <a:r>
              <a:rPr lang="nl-NL" sz="3300" b="1" dirty="0" err="1">
                <a:solidFill>
                  <a:srgbClr val="820000"/>
                </a:solidFill>
                <a:latin typeface="Garamond" panose="02020404030301010803" pitchFamily="18" charset="0"/>
              </a:rPr>
              <a:t>Rasigan</a:t>
            </a:r>
            <a:r>
              <a:rPr lang="nl-NL" sz="3300" b="1" dirty="0">
                <a:solidFill>
                  <a:srgbClr val="820000"/>
                </a:solidFill>
                <a:latin typeface="Garamond" panose="02020404030301010803" pitchFamily="18" charset="0"/>
              </a:rPr>
              <a:t> </a:t>
            </a:r>
            <a:r>
              <a:rPr lang="nl-NL" sz="3300" b="1" dirty="0" err="1">
                <a:solidFill>
                  <a:srgbClr val="820000"/>
                </a:solidFill>
                <a:latin typeface="Garamond" panose="02020404030301010803" pitchFamily="18" charset="0"/>
              </a:rPr>
              <a:t>Maharajh</a:t>
            </a:r>
            <a:r>
              <a:rPr lang="nl-NL" sz="3300" b="1" dirty="0">
                <a:solidFill>
                  <a:srgbClr val="820000"/>
                </a:solidFill>
                <a:latin typeface="Garamond" panose="02020404030301010803" pitchFamily="18" charset="0"/>
              </a:rPr>
              <a:t> </a:t>
            </a:r>
          </a:p>
          <a:p>
            <a:pPr algn="ctr">
              <a:lnSpc>
                <a:spcPct val="134000"/>
              </a:lnSpc>
              <a:spcAft>
                <a:spcPts val="600"/>
              </a:spcAft>
            </a:pPr>
            <a:r>
              <a:rPr lang="en-AU" sz="2500" i="1" dirty="0">
                <a:latin typeface="Garamond" panose="02020404030301010803" pitchFamily="18" charset="0"/>
              </a:rPr>
              <a:t>Node Head, Department of S&amp;T and NRF Centre of Excellence in </a:t>
            </a:r>
            <a:r>
              <a:rPr lang="en-AU" sz="2500" i="1" dirty="0" err="1">
                <a:latin typeface="Garamond" panose="02020404030301010803" pitchFamily="18" charset="0"/>
              </a:rPr>
              <a:t>Scientometrics</a:t>
            </a:r>
            <a:r>
              <a:rPr lang="en-AU" sz="2500" i="1" dirty="0">
                <a:latin typeface="Garamond" panose="02020404030301010803" pitchFamily="18" charset="0"/>
              </a:rPr>
              <a:t> and S&amp;T and Innovation Policy, South Africa</a:t>
            </a:r>
          </a:p>
          <a:p>
            <a:pPr algn="ctr">
              <a:lnSpc>
                <a:spcPct val="134000"/>
              </a:lnSpc>
              <a:spcAft>
                <a:spcPts val="600"/>
              </a:spcAft>
            </a:pPr>
            <a:br>
              <a:rPr lang="nl-NL" sz="3600" dirty="0">
                <a:latin typeface="Garamond" panose="02020404030301010803" pitchFamily="18" charset="0"/>
              </a:rPr>
            </a:br>
            <a:endParaRPr lang="nl-NL" sz="3600" dirty="0">
              <a:latin typeface="Garamond" panose="02020404030301010803" pitchFamily="18" charset="0"/>
            </a:endParaRPr>
          </a:p>
        </p:txBody>
      </p:sp>
      <p:sp>
        <p:nvSpPr>
          <p:cNvPr id="13" name="Tekstvak 14">
            <a:extLst>
              <a:ext uri="{FF2B5EF4-FFF2-40B4-BE49-F238E27FC236}">
                <a16:creationId xmlns:a16="http://schemas.microsoft.com/office/drawing/2014/main" id="{74A62895-764F-49FF-9F34-65DE46DAA367}"/>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1" name="Tekstvak 5">
            <a:extLst>
              <a:ext uri="{FF2B5EF4-FFF2-40B4-BE49-F238E27FC236}">
                <a16:creationId xmlns:a16="http://schemas.microsoft.com/office/drawing/2014/main" id="{92A72207-1788-41FD-B3EC-A6DA58DCD3E9}"/>
              </a:ext>
            </a:extLst>
          </p:cNvPr>
          <p:cNvSpPr txBox="1">
            <a:spLocks/>
          </p:cNvSpPr>
          <p:nvPr/>
        </p:nvSpPr>
        <p:spPr>
          <a:xfrm>
            <a:off x="4428309" y="-19281"/>
            <a:ext cx="7670800" cy="769441"/>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p:txBody>
      </p:sp>
    </p:spTree>
    <p:extLst>
      <p:ext uri="{BB962C8B-B14F-4D97-AF65-F5344CB8AC3E}">
        <p14:creationId xmlns:p14="http://schemas.microsoft.com/office/powerpoint/2010/main" val="127315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1526" y="1609379"/>
            <a:ext cx="10005016" cy="435394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These projects aimed to: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Understanding </a:t>
            </a:r>
            <a:r>
              <a:rPr kumimoji="0" lang="en-Z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how Cities (public officials) approach community engagement</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Gathering the </a:t>
            </a:r>
            <a:r>
              <a:rPr kumimoji="0" lang="en-Z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experiences of Civil Society and communities  </a:t>
            </a:r>
            <a:r>
              <a:rPr kumimoji="0" lang="en-Z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around urban challenges</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Piloting participatory methodologies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to improve relations and interactions (city – citizens).</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Exploring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how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could government and researchers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work together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residents of informal settlements to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co-develop strategies to improve challenges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around public services </a:t>
            </a:r>
          </a:p>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2342867" y="346208"/>
            <a:ext cx="7982235" cy="936682"/>
          </a:xfrm>
          <a:prstGeom prst="rect">
            <a:avLst/>
          </a:prstGeom>
        </p:spPr>
        <p:txBody>
          <a:bodyPr>
            <a:noAutofit/>
          </a:bodyPr>
          <a:lstStyle>
            <a:lvl1pPr algn="ctr" defTabSz="914400" rtl="0" eaLnBrk="1" latinLnBrk="0" hangingPunct="1">
              <a:lnSpc>
                <a:spcPct val="90000"/>
              </a:lnSpc>
              <a:spcBef>
                <a:spcPct val="0"/>
              </a:spcBef>
              <a:buNone/>
              <a:defRPr sz="4400" b="1" kern="1200">
                <a:solidFill>
                  <a:srgbClr val="004287"/>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287"/>
                </a:solidFill>
                <a:effectLst/>
                <a:uLnTx/>
                <a:uFillTx/>
                <a:latin typeface="Calibri" panose="020F0502020204030204"/>
                <a:ea typeface="+mj-ea"/>
                <a:cs typeface="+mj-cs"/>
              </a:rPr>
              <a:t>Insights from 3 Action Research Projects 2013-2018: </a:t>
            </a:r>
          </a:p>
        </p:txBody>
      </p:sp>
    </p:spTree>
    <p:extLst>
      <p:ext uri="{BB962C8B-B14F-4D97-AF65-F5344CB8AC3E}">
        <p14:creationId xmlns:p14="http://schemas.microsoft.com/office/powerpoint/2010/main" val="3427691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58" y="1609379"/>
            <a:ext cx="9361083" cy="774507"/>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2342867" y="346208"/>
            <a:ext cx="7982235" cy="936682"/>
          </a:xfrm>
          <a:prstGeom prst="rect">
            <a:avLst/>
          </a:prstGeom>
        </p:spPr>
        <p:txBody>
          <a:bodyPr>
            <a:noAutofit/>
          </a:bodyPr>
          <a:lstStyle>
            <a:lvl1pPr algn="ctr" defTabSz="914400" rtl="0" eaLnBrk="1" latinLnBrk="0" hangingPunct="1">
              <a:lnSpc>
                <a:spcPct val="90000"/>
              </a:lnSpc>
              <a:spcBef>
                <a:spcPct val="0"/>
              </a:spcBef>
              <a:buNone/>
              <a:defRPr sz="4400" b="1" kern="1200">
                <a:solidFill>
                  <a:srgbClr val="004287"/>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287"/>
                </a:solidFill>
                <a:effectLst/>
                <a:uLnTx/>
                <a:uFillTx/>
                <a:latin typeface="Calibri Light" panose="020F0302020204030204"/>
                <a:ea typeface="+mj-ea"/>
                <a:cs typeface="+mj-cs"/>
              </a:rPr>
              <a:t>How did we go about it?</a:t>
            </a:r>
            <a:endParaRPr kumimoji="0" lang="en-US" sz="4000" b="1" i="0" u="none" strike="noStrike" kern="1200" cap="none" spc="0" normalizeH="0" baseline="0" noProof="0" dirty="0">
              <a:ln>
                <a:noFill/>
              </a:ln>
              <a:solidFill>
                <a:srgbClr val="004287"/>
              </a:solidFill>
              <a:effectLst/>
              <a:uLnTx/>
              <a:uFillTx/>
              <a:latin typeface="Calibri" panose="020F0502020204030204"/>
              <a:ea typeface="+mj-ea"/>
              <a:cs typeface="+mj-cs"/>
            </a:endParaRPr>
          </a:p>
        </p:txBody>
      </p:sp>
      <p:sp>
        <p:nvSpPr>
          <p:cNvPr id="5" name="TextBox 4">
            <a:extLst>
              <a:ext uri="{FF2B5EF4-FFF2-40B4-BE49-F238E27FC236}">
                <a16:creationId xmlns:a16="http://schemas.microsoft.com/office/drawing/2014/main" id="{FF5FA7BF-AA17-489C-9F2A-D5D008453EB7}"/>
              </a:ext>
            </a:extLst>
          </p:cNvPr>
          <p:cNvSpPr txBox="1"/>
          <p:nvPr/>
        </p:nvSpPr>
        <p:spPr>
          <a:xfrm>
            <a:off x="1304924" y="1282890"/>
            <a:ext cx="958215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followed the principles of Participatory Action Research:  A collective and self-reflective inquiry that aims to understand and improve local circumstances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experimented with existing methodologies, adapting tools to the local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slowly build a working relationship to enable working simultaneously, and then jointly with city officials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401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9233" y="1571279"/>
            <a:ext cx="9361083" cy="774507"/>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2342867" y="308108"/>
            <a:ext cx="7982235" cy="936682"/>
          </a:xfrm>
          <a:prstGeom prst="rect">
            <a:avLst/>
          </a:prstGeom>
        </p:spPr>
        <p:txBody>
          <a:bodyPr>
            <a:noAutofit/>
          </a:bodyPr>
          <a:lstStyle>
            <a:lvl1pPr algn="ctr" defTabSz="914400" rtl="0" eaLnBrk="1" latinLnBrk="0" hangingPunct="1">
              <a:lnSpc>
                <a:spcPct val="90000"/>
              </a:lnSpc>
              <a:spcBef>
                <a:spcPct val="0"/>
              </a:spcBef>
              <a:buNone/>
              <a:defRPr sz="4400" b="1" kern="1200">
                <a:solidFill>
                  <a:srgbClr val="004287"/>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4287"/>
              </a:solidFill>
              <a:effectLst/>
              <a:uLnTx/>
              <a:uFillTx/>
              <a:latin typeface="Calibri" panose="020F0502020204030204"/>
              <a:ea typeface="+mj-ea"/>
              <a:cs typeface="+mj-cs"/>
            </a:endParaRPr>
          </a:p>
        </p:txBody>
      </p:sp>
      <p:sp>
        <p:nvSpPr>
          <p:cNvPr id="6" name="TextBox 5">
            <a:extLst>
              <a:ext uri="{FF2B5EF4-FFF2-40B4-BE49-F238E27FC236}">
                <a16:creationId xmlns:a16="http://schemas.microsoft.com/office/drawing/2014/main" id="{D7454E16-61CE-4E4F-A192-8175C67188CD}"/>
              </a:ext>
            </a:extLst>
          </p:cNvPr>
          <p:cNvSpPr txBox="1"/>
          <p:nvPr/>
        </p:nvSpPr>
        <p:spPr>
          <a:xfrm>
            <a:off x="1539145" y="1079477"/>
            <a:ext cx="9361083" cy="156760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Brings</a:t>
            </a:r>
            <a:r>
              <a:rPr kumimoji="0" lang="en-ZA" sz="2200" b="1" i="0" u="none" strike="noStrike" kern="1200" cap="none" spc="0" normalizeH="0" baseline="0" noProof="0" dirty="0">
                <a:ln>
                  <a:noFill/>
                </a:ln>
                <a:solidFill>
                  <a:prstClr val="black"/>
                </a:solidFill>
                <a:effectLst/>
                <a:uLnTx/>
                <a:uFillTx/>
                <a:latin typeface="Calibri" panose="020F0502020204030204"/>
                <a:ea typeface="+mn-ea"/>
                <a:cs typeface="+mn-cs"/>
              </a:rPr>
              <a:t> together </a:t>
            </a: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citizens and officials (users and providers)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decide key issues and </a:t>
            </a:r>
            <a:r>
              <a:rPr kumimoji="0" lang="en-ZA" sz="2200" b="1" i="0" u="none" strike="noStrike" kern="1200" cap="none" spc="0" normalizeH="0" baseline="0" noProof="0" dirty="0">
                <a:ln>
                  <a:noFill/>
                </a:ln>
                <a:solidFill>
                  <a:prstClr val="black"/>
                </a:solidFill>
                <a:effectLst/>
                <a:uLnTx/>
                <a:uFillTx/>
                <a:latin typeface="Calibri" panose="020F0502020204030204"/>
                <a:ea typeface="+mn-ea"/>
                <a:cs typeface="+mn-cs"/>
              </a:rPr>
              <a:t>co-</a:t>
            </a: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ZA" sz="2200" b="1" i="0" u="none" strike="noStrike" kern="1200" cap="none" spc="0" normalizeH="0" baseline="0" noProof="0" dirty="0">
                <a:ln>
                  <a:noFill/>
                </a:ln>
                <a:solidFill>
                  <a:prstClr val="black"/>
                </a:solidFill>
                <a:effectLst/>
                <a:uLnTx/>
                <a:uFillTx/>
                <a:latin typeface="Calibri" panose="020F0502020204030204"/>
                <a:ea typeface="+mn-ea"/>
                <a:cs typeface="+mn-cs"/>
              </a:rPr>
              <a:t>develop measures</a:t>
            </a: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 (the scorecard)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ZA" sz="2200" b="1" i="0" u="none" strike="noStrike" kern="1200" cap="none" spc="0" normalizeH="0" baseline="0" noProof="0" dirty="0">
                <a:ln>
                  <a:noFill/>
                </a:ln>
                <a:solidFill>
                  <a:prstClr val="black"/>
                </a:solidFill>
                <a:effectLst/>
                <a:uLnTx/>
                <a:uFillTx/>
                <a:latin typeface="Calibri" panose="020F0502020204030204"/>
                <a:ea typeface="+mn-ea"/>
                <a:cs typeface="+mn-cs"/>
              </a:rPr>
              <a:t>evaluate challenges </a:t>
            </a: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ZA" sz="2200" b="1" i="0" u="none" strike="noStrike" kern="1200" cap="none" spc="0" normalizeH="0" baseline="0" noProof="0" dirty="0">
                <a:ln>
                  <a:noFill/>
                </a:ln>
                <a:solidFill>
                  <a:prstClr val="black"/>
                </a:solidFill>
                <a:effectLst/>
                <a:uLnTx/>
                <a:uFillTx/>
                <a:latin typeface="Calibri" panose="020F0502020204030204"/>
                <a:ea typeface="+mn-ea"/>
                <a:cs typeface="+mn-cs"/>
              </a:rPr>
              <a:t>ways to improve </a:t>
            </a:r>
            <a:r>
              <a:rPr kumimoji="0" lang="en-ZA" sz="2200" b="0" i="0" u="none" strike="noStrike" kern="1200" cap="none" spc="0" normalizeH="0" baseline="0" noProof="0" dirty="0">
                <a:ln>
                  <a:noFill/>
                </a:ln>
                <a:solidFill>
                  <a:prstClr val="black"/>
                </a:solidFill>
                <a:effectLst/>
                <a:uLnTx/>
                <a:uFillTx/>
                <a:latin typeface="Calibri" panose="020F0502020204030204"/>
                <a:ea typeface="+mn-ea"/>
                <a:cs typeface="+mn-cs"/>
              </a:rPr>
              <a:t>delivery and maintenance of  services (water and electricity)</a:t>
            </a:r>
          </a:p>
        </p:txBody>
      </p:sp>
      <p:graphicFrame>
        <p:nvGraphicFramePr>
          <p:cNvPr id="7" name="Object 4">
            <a:extLst>
              <a:ext uri="{FF2B5EF4-FFF2-40B4-BE49-F238E27FC236}">
                <a16:creationId xmlns:a16="http://schemas.microsoft.com/office/drawing/2014/main" id="{44F7726E-D6D6-4DFC-A029-8AE1C4EBDF9D}"/>
              </a:ext>
            </a:extLst>
          </p:cNvPr>
          <p:cNvGraphicFramePr>
            <a:graphicFrameLocks noChangeAspect="1"/>
          </p:cNvGraphicFramePr>
          <p:nvPr>
            <p:extLst/>
          </p:nvPr>
        </p:nvGraphicFramePr>
        <p:xfrm>
          <a:off x="2832008" y="2723308"/>
          <a:ext cx="6775358" cy="3895725"/>
        </p:xfrm>
        <a:graphic>
          <a:graphicData uri="http://schemas.openxmlformats.org/presentationml/2006/ole">
            <mc:AlternateContent xmlns:mc="http://schemas.openxmlformats.org/markup-compatibility/2006">
              <mc:Choice xmlns:v="urn:schemas-microsoft-com:vml" Requires="v">
                <p:oleObj spid="_x0000_s1027" name="Document" r:id="rId3" imgW="6560937" imgH="3388315" progId="Word.Document.12">
                  <p:embed/>
                </p:oleObj>
              </mc:Choice>
              <mc:Fallback>
                <p:oleObj name="Document" r:id="rId3" imgW="6560937" imgH="3388315" progId="Word.Document.12">
                  <p:embed/>
                  <p:pic>
                    <p:nvPicPr>
                      <p:cNvPr id="7" name="Object 4">
                        <a:extLst>
                          <a:ext uri="{FF2B5EF4-FFF2-40B4-BE49-F238E27FC236}">
                            <a16:creationId xmlns:a16="http://schemas.microsoft.com/office/drawing/2014/main" id="{44F7726E-D6D6-4DFC-A029-8AE1C4EBDF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008" y="2723308"/>
                        <a:ext cx="6775358" cy="3895725"/>
                      </a:xfrm>
                      <a:prstGeom prst="rect">
                        <a:avLst/>
                      </a:prstGeom>
                      <a:noFill/>
                      <a:ln>
                        <a:noFill/>
                      </a:ln>
                    </p:spPr>
                  </p:pic>
                </p:oleObj>
              </mc:Fallback>
            </mc:AlternateContent>
          </a:graphicData>
        </a:graphic>
      </p:graphicFrame>
      <p:sp>
        <p:nvSpPr>
          <p:cNvPr id="11" name="TextBox 10">
            <a:extLst>
              <a:ext uri="{FF2B5EF4-FFF2-40B4-BE49-F238E27FC236}">
                <a16:creationId xmlns:a16="http://schemas.microsoft.com/office/drawing/2014/main" id="{327F6D89-5C8D-4010-8245-4B3D30C1CD81}"/>
              </a:ext>
            </a:extLst>
          </p:cNvPr>
          <p:cNvSpPr txBox="1"/>
          <p:nvPr/>
        </p:nvSpPr>
        <p:spPr>
          <a:xfrm>
            <a:off x="1780890" y="308108"/>
            <a:ext cx="887196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04287"/>
                </a:solidFill>
                <a:effectLst/>
                <a:uLnTx/>
                <a:uFillTx/>
                <a:latin typeface="Arial" charset="0"/>
                <a:ea typeface="+mn-ea"/>
                <a:cs typeface="+mn-cs"/>
              </a:rPr>
              <a:t>Method: The Community Scorecard Process</a:t>
            </a:r>
            <a:endParaRPr kumimoji="0" lang="en-ZA"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60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58" y="1609379"/>
            <a:ext cx="9361083" cy="774507"/>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2342867" y="346208"/>
            <a:ext cx="7982235" cy="936682"/>
          </a:xfrm>
          <a:prstGeom prst="rect">
            <a:avLst/>
          </a:prstGeom>
        </p:spPr>
        <p:txBody>
          <a:bodyPr>
            <a:noAutofit/>
          </a:bodyPr>
          <a:lstStyle>
            <a:lvl1pPr algn="ctr" defTabSz="914400" rtl="0" eaLnBrk="1" latinLnBrk="0" hangingPunct="1">
              <a:lnSpc>
                <a:spcPct val="90000"/>
              </a:lnSpc>
              <a:spcBef>
                <a:spcPct val="0"/>
              </a:spcBef>
              <a:buNone/>
              <a:defRPr sz="4400" b="1" kern="1200">
                <a:solidFill>
                  <a:srgbClr val="004287"/>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287"/>
                </a:solidFill>
                <a:effectLst/>
                <a:uLnTx/>
                <a:uFillTx/>
                <a:latin typeface="Calibri Light" panose="020F0302020204030204"/>
                <a:ea typeface="+mj-ea"/>
                <a:cs typeface="+mj-cs"/>
              </a:rPr>
              <a:t>First Pilot Project: The project team</a:t>
            </a:r>
            <a:endParaRPr kumimoji="0" lang="en-US" sz="4000" b="1" i="0" u="none" strike="noStrike" kern="1200" cap="none" spc="0" normalizeH="0" baseline="0" noProof="0" dirty="0">
              <a:ln>
                <a:noFill/>
              </a:ln>
              <a:solidFill>
                <a:srgbClr val="004287"/>
              </a:solidFill>
              <a:effectLst/>
              <a:uLnTx/>
              <a:uFillTx/>
              <a:latin typeface="Calibri" panose="020F0502020204030204"/>
              <a:ea typeface="+mj-ea"/>
              <a:cs typeface="+mj-cs"/>
            </a:endParaRPr>
          </a:p>
        </p:txBody>
      </p:sp>
      <p:graphicFrame>
        <p:nvGraphicFramePr>
          <p:cNvPr id="6" name="Content Placeholder 6">
            <a:extLst>
              <a:ext uri="{FF2B5EF4-FFF2-40B4-BE49-F238E27FC236}">
                <a16:creationId xmlns:a16="http://schemas.microsoft.com/office/drawing/2014/main" id="{7A7ACA96-C3F2-404A-BA18-6A5CD496BE77}"/>
              </a:ext>
            </a:extLst>
          </p:cNvPr>
          <p:cNvGraphicFramePr>
            <a:graphicFrameLocks/>
          </p:cNvGraphicFramePr>
          <p:nvPr>
            <p:extLst/>
          </p:nvPr>
        </p:nvGraphicFramePr>
        <p:xfrm>
          <a:off x="1981200" y="1341440"/>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61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458" y="1609379"/>
            <a:ext cx="9361083" cy="774507"/>
          </a:xfrm>
          <a:prstGeom prst="rect">
            <a:avLst/>
          </a:prstGeom>
        </p:spPr>
        <p:txBody>
          <a:bodyPr wrap="square">
            <a:spAutoFit/>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2104881" y="1059950"/>
            <a:ext cx="7982235" cy="936682"/>
          </a:xfrm>
          <a:prstGeom prst="rect">
            <a:avLst/>
          </a:prstGeom>
        </p:spPr>
        <p:txBody>
          <a:bodyPr>
            <a:noAutofit/>
          </a:bodyPr>
          <a:lstStyle>
            <a:lvl1pPr algn="ctr" defTabSz="914400" rtl="0" eaLnBrk="1" latinLnBrk="0" hangingPunct="1">
              <a:lnSpc>
                <a:spcPct val="90000"/>
              </a:lnSpc>
              <a:spcBef>
                <a:spcPct val="0"/>
              </a:spcBef>
              <a:buNone/>
              <a:defRPr sz="4400" b="1" kern="1200">
                <a:solidFill>
                  <a:srgbClr val="004287"/>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287"/>
                </a:solidFill>
                <a:effectLst/>
                <a:uLnTx/>
                <a:uFillTx/>
                <a:latin typeface="Calibri Light" panose="020F0302020204030204"/>
                <a:ea typeface="+mj-ea"/>
                <a:cs typeface="+mj-cs"/>
              </a:rPr>
              <a:t>Project Video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287"/>
                </a:solidFill>
                <a:effectLst/>
                <a:uLnTx/>
                <a:uFillTx/>
                <a:latin typeface="Calibri" panose="020F0502020204030204"/>
                <a:ea typeface="+mj-ea"/>
                <a:cs typeface="+mj-cs"/>
              </a:rPr>
              <a:t>(9 min)</a:t>
            </a:r>
          </a:p>
        </p:txBody>
      </p:sp>
      <p:sp>
        <p:nvSpPr>
          <p:cNvPr id="6" name="TextBox 5">
            <a:extLst>
              <a:ext uri="{FF2B5EF4-FFF2-40B4-BE49-F238E27FC236}">
                <a16:creationId xmlns:a16="http://schemas.microsoft.com/office/drawing/2014/main" id="{804F8EA9-39B9-4976-8D2A-0C271184B5D4}"/>
              </a:ext>
            </a:extLst>
          </p:cNvPr>
          <p:cNvSpPr txBox="1"/>
          <p:nvPr/>
        </p:nvSpPr>
        <p:spPr>
          <a:xfrm>
            <a:off x="3190874" y="2948869"/>
            <a:ext cx="7728541"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https://www.youtube.com/watch?v=Uy7ux6ni3Io</a:t>
            </a:r>
            <a:endPar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817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1213"/>
            <a:ext cx="10972800" cy="549274"/>
          </a:xfrm>
        </p:spPr>
        <p:txBody>
          <a:bodyPr>
            <a:normAutofit fontScale="90000"/>
          </a:bodyPr>
          <a:lstStyle/>
          <a:p>
            <a:pPr algn="ctr"/>
            <a:r>
              <a:rPr lang="en-US" sz="4900" b="1" dirty="0">
                <a:solidFill>
                  <a:srgbClr val="004287"/>
                </a:solidFill>
              </a:rPr>
              <a:t>Community</a:t>
            </a:r>
            <a:r>
              <a:rPr lang="en-US" dirty="0">
                <a:solidFill>
                  <a:srgbClr val="0070C0"/>
                </a:solidFill>
              </a:rPr>
              <a:t> </a:t>
            </a:r>
            <a:r>
              <a:rPr lang="en-US" sz="4900" b="1" dirty="0">
                <a:solidFill>
                  <a:srgbClr val="004287"/>
                </a:solidFill>
              </a:rPr>
              <a:t>Scorecard</a:t>
            </a:r>
            <a:r>
              <a:rPr lang="en-US" dirty="0">
                <a:solidFill>
                  <a:srgbClr val="0070C0"/>
                </a:solidFill>
              </a:rPr>
              <a:t>: </a:t>
            </a:r>
            <a:r>
              <a:rPr lang="en-ZA" sz="4900" b="1" dirty="0">
                <a:solidFill>
                  <a:srgbClr val="004287"/>
                </a:solidFill>
              </a:rPr>
              <a:t>A</a:t>
            </a:r>
            <a:r>
              <a:rPr lang="en-ZA" dirty="0">
                <a:solidFill>
                  <a:srgbClr val="0070C0"/>
                </a:solidFill>
              </a:rPr>
              <a:t> </a:t>
            </a:r>
            <a:r>
              <a:rPr lang="en-ZA" sz="4900" b="1" dirty="0">
                <a:solidFill>
                  <a:srgbClr val="004287"/>
                </a:solidFill>
              </a:rPr>
              <a:t>tool</a:t>
            </a:r>
            <a:r>
              <a:rPr lang="en-ZA" dirty="0">
                <a:solidFill>
                  <a:srgbClr val="0070C0"/>
                </a:solidFill>
              </a:rPr>
              <a:t> </a:t>
            </a:r>
            <a:r>
              <a:rPr lang="en-ZA" sz="4900" b="1" dirty="0">
                <a:solidFill>
                  <a:srgbClr val="004287"/>
                </a:solidFill>
              </a:rPr>
              <a:t>for</a:t>
            </a:r>
            <a:r>
              <a:rPr lang="en-ZA" dirty="0">
                <a:solidFill>
                  <a:srgbClr val="0070C0"/>
                </a:solidFill>
              </a:rPr>
              <a:t> </a:t>
            </a:r>
            <a:r>
              <a:rPr lang="en-ZA" sz="4900" b="1" dirty="0">
                <a:solidFill>
                  <a:srgbClr val="004287"/>
                </a:solidFill>
              </a:rPr>
              <a:t>constructive</a:t>
            </a:r>
            <a:r>
              <a:rPr lang="en-ZA" dirty="0">
                <a:solidFill>
                  <a:srgbClr val="0070C0"/>
                </a:solidFill>
              </a:rPr>
              <a:t> </a:t>
            </a:r>
            <a:r>
              <a:rPr lang="en-ZA" sz="4900" b="1" dirty="0">
                <a:solidFill>
                  <a:srgbClr val="004287"/>
                </a:solidFill>
              </a:rPr>
              <a:t>dialogue</a:t>
            </a:r>
          </a:p>
        </p:txBody>
      </p:sp>
      <p:sp>
        <p:nvSpPr>
          <p:cNvPr id="3" name="Content Placeholder 2"/>
          <p:cNvSpPr>
            <a:spLocks noGrp="1"/>
          </p:cNvSpPr>
          <p:nvPr>
            <p:ph idx="1"/>
          </p:nvPr>
        </p:nvSpPr>
        <p:spPr>
          <a:xfrm>
            <a:off x="1266825" y="1834482"/>
            <a:ext cx="8963025" cy="3937668"/>
          </a:xfrm>
        </p:spPr>
        <p:txBody>
          <a:bodyPr>
            <a:normAutofit/>
          </a:bodyPr>
          <a:lstStyle/>
          <a:p>
            <a:r>
              <a:rPr lang="en-ZA" sz="1800" dirty="0"/>
              <a:t>Process resulted in </a:t>
            </a:r>
            <a:r>
              <a:rPr lang="en-ZA" sz="1800" b="1" dirty="0"/>
              <a:t>tangible results </a:t>
            </a:r>
            <a:r>
              <a:rPr lang="en-ZA" sz="1800" dirty="0"/>
              <a:t>in the form of scorecards, indicators and data (statistics, ideas, scores)</a:t>
            </a:r>
          </a:p>
          <a:p>
            <a:pPr marL="0" indent="0">
              <a:buNone/>
            </a:pPr>
            <a:endParaRPr lang="en-ZA" sz="1800" dirty="0"/>
          </a:p>
          <a:p>
            <a:r>
              <a:rPr lang="en-ZA" sz="1800" dirty="0"/>
              <a:t>But the </a:t>
            </a:r>
            <a:r>
              <a:rPr lang="en-ZA" sz="1800" b="1" dirty="0"/>
              <a:t>most powerful results</a:t>
            </a:r>
            <a:r>
              <a:rPr lang="en-ZA" sz="1800" dirty="0"/>
              <a:t> were around the </a:t>
            </a:r>
            <a:r>
              <a:rPr lang="en-ZA" sz="1800" b="1" dirty="0"/>
              <a:t>intangibles</a:t>
            </a:r>
            <a:r>
              <a:rPr lang="en-ZA" sz="1800" dirty="0"/>
              <a:t>.</a:t>
            </a:r>
          </a:p>
          <a:p>
            <a:pPr marL="0" indent="0">
              <a:buNone/>
            </a:pPr>
            <a:endParaRPr lang="en-ZA" sz="1800" dirty="0"/>
          </a:p>
          <a:p>
            <a:r>
              <a:rPr lang="en-ZA" sz="1800" dirty="0"/>
              <a:t>Namely the </a:t>
            </a:r>
            <a:r>
              <a:rPr lang="en-ZA" sz="1800" b="1" dirty="0"/>
              <a:t>relationships</a:t>
            </a:r>
            <a:r>
              <a:rPr lang="en-ZA" sz="1800" dirty="0"/>
              <a:t> that emerged, the </a:t>
            </a:r>
            <a:r>
              <a:rPr lang="en-ZA" sz="1800" b="1" dirty="0"/>
              <a:t>trust</a:t>
            </a:r>
            <a:r>
              <a:rPr lang="en-ZA" sz="1800" dirty="0"/>
              <a:t> that was developed in a very confrontational environment and validating </a:t>
            </a:r>
            <a:r>
              <a:rPr lang="en-ZA" sz="1800" b="1" dirty="0"/>
              <a:t>citizens’ understandings</a:t>
            </a:r>
            <a:r>
              <a:rPr lang="en-ZA" sz="1800" dirty="0"/>
              <a:t> of very complex and obscured localised realities.</a:t>
            </a:r>
          </a:p>
          <a:p>
            <a:r>
              <a:rPr lang="en-ZA" sz="1800" dirty="0"/>
              <a:t>These lessons highlight </a:t>
            </a:r>
            <a:r>
              <a:rPr lang="en-ZA" sz="1800" b="1" dirty="0"/>
              <a:t>the value of the relational dimension of governance</a:t>
            </a:r>
            <a:r>
              <a:rPr lang="en-ZA" sz="1800" dirty="0"/>
              <a:t>, the importance of </a:t>
            </a:r>
            <a:r>
              <a:rPr lang="en-ZA" sz="1800" b="1" dirty="0"/>
              <a:t>validating the soft </a:t>
            </a:r>
            <a:r>
              <a:rPr lang="en-ZA" sz="1800" dirty="0"/>
              <a:t>or intangible outcomes of research exercises and </a:t>
            </a:r>
            <a:r>
              <a:rPr lang="en-ZA" sz="1800" b="1" dirty="0"/>
              <a:t>co-producing knowledge</a:t>
            </a:r>
            <a:r>
              <a:rPr lang="en-ZA" sz="1800" dirty="0"/>
              <a:t>.</a:t>
            </a:r>
          </a:p>
          <a:p>
            <a:pPr marL="0" indent="0">
              <a:buNone/>
            </a:pPr>
            <a:endParaRPr lang="en-ZA" dirty="0"/>
          </a:p>
        </p:txBody>
      </p:sp>
    </p:spTree>
    <p:extLst>
      <p:ext uri="{BB962C8B-B14F-4D97-AF65-F5344CB8AC3E}">
        <p14:creationId xmlns:p14="http://schemas.microsoft.com/office/powerpoint/2010/main" val="1949039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4533" y="219077"/>
            <a:ext cx="10515600" cy="1325563"/>
          </a:xfrm>
        </p:spPr>
        <p:txBody>
          <a:bodyPr/>
          <a:lstStyle/>
          <a:p>
            <a:r>
              <a:rPr lang="en-US" dirty="0"/>
              <a:t>Being part of daily experiences through visits and dialogues</a:t>
            </a:r>
          </a:p>
        </p:txBody>
      </p:sp>
      <p:pic>
        <p:nvPicPr>
          <p:cNvPr id="12" name="Content Placeholder 11"/>
          <p:cNvPicPr>
            <a:picLocks noGrp="1"/>
          </p:cNvPicPr>
          <p:nvPr>
            <p:ph sz="half" idx="1"/>
          </p:nvPr>
        </p:nvPicPr>
        <p:blipFill>
          <a:blip r:embed="rId2" cstate="email">
            <a:extLst>
              <a:ext uri="{28A0092B-C50C-407E-A947-70E740481C1C}">
                <a14:useLocalDpi xmlns:a14="http://schemas.microsoft.com/office/drawing/2010/main"/>
              </a:ext>
            </a:extLst>
          </a:blip>
          <a:srcRect t="5755" b="5755"/>
          <a:stretch>
            <a:fillRect/>
          </a:stretch>
        </p:blipFill>
        <p:spPr bwMode="auto">
          <a:prstGeom prst="rect">
            <a:avLst/>
          </a:prstGeom>
          <a:noFill/>
          <a:ln>
            <a:noFill/>
          </a:ln>
        </p:spPr>
      </p:pic>
      <p:pic>
        <p:nvPicPr>
          <p:cNvPr id="8" name="Content Placeholder 8"/>
          <p:cNvPicPr>
            <a:picLocks noGrp="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ln>
            <a:noFill/>
          </a:ln>
        </p:spPr>
      </p:pic>
    </p:spTree>
    <p:extLst>
      <p:ext uri="{BB962C8B-B14F-4D97-AF65-F5344CB8AC3E}">
        <p14:creationId xmlns:p14="http://schemas.microsoft.com/office/powerpoint/2010/main" val="725916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379133" y="274640"/>
            <a:ext cx="7831667" cy="777875"/>
          </a:xfrm>
        </p:spPr>
        <p:txBody>
          <a:bodyPr>
            <a:normAutofit fontScale="90000"/>
          </a:bodyPr>
          <a:lstStyle/>
          <a:p>
            <a:r>
              <a:rPr lang="en-US" dirty="0"/>
              <a:t>Sharing knowledge: Officials and residents</a:t>
            </a:r>
          </a:p>
        </p:txBody>
      </p:sp>
      <p:pic>
        <p:nvPicPr>
          <p:cNvPr id="7" name="Picture Placeholder 6" descr="E:\Diana\116___03\image 2.jpg"/>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p:spPr>
      </p:pic>
      <p:sp>
        <p:nvSpPr>
          <p:cNvPr id="14" name="Content Placeholder 13"/>
          <p:cNvSpPr>
            <a:spLocks noGrp="1"/>
          </p:cNvSpPr>
          <p:nvPr>
            <p:ph sz="half" idx="2"/>
          </p:nvPr>
        </p:nvSpPr>
        <p:spPr/>
        <p:txBody>
          <a:bodyPr/>
          <a:lstStyle/>
          <a:p>
            <a:endParaRPr lang="en-US"/>
          </a:p>
        </p:txBody>
      </p:sp>
      <p:pic>
        <p:nvPicPr>
          <p:cNvPr id="11" name="Content Placeholder 5" descr="E:\Diana\116___03\image 5.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341440"/>
            <a:ext cx="4038600"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056090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513013" y="347664"/>
            <a:ext cx="8229600" cy="777875"/>
          </a:xfrm>
        </p:spPr>
        <p:txBody>
          <a:bodyPr>
            <a:normAutofit fontScale="90000"/>
          </a:bodyPr>
          <a:lstStyle/>
          <a:p>
            <a:r>
              <a:rPr lang="en-US" dirty="0">
                <a:latin typeface="Arial" charset="0"/>
              </a:rPr>
              <a:t>  </a:t>
            </a:r>
            <a:r>
              <a:rPr lang="en-US" b="0" dirty="0">
                <a:latin typeface="Arial" charset="0"/>
              </a:rPr>
              <a:t>Joint discussion of results </a:t>
            </a:r>
            <a:br>
              <a:rPr lang="en-US" b="0" dirty="0">
                <a:latin typeface="Arial" charset="0"/>
              </a:rPr>
            </a:br>
            <a:r>
              <a:rPr lang="en-US" b="0" dirty="0">
                <a:latin typeface="Arial" charset="0"/>
              </a:rPr>
              <a:t>and ideas for action: Facilitated by Researchers</a:t>
            </a:r>
          </a:p>
        </p:txBody>
      </p:sp>
      <p:pic>
        <p:nvPicPr>
          <p:cNvPr id="757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959162" y="4012126"/>
            <a:ext cx="4464215" cy="2353616"/>
          </a:xfrm>
        </p:spPr>
      </p:pic>
      <p:pic>
        <p:nvPicPr>
          <p:cNvPr id="75780" name="Content Placeholder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94380" y="1571123"/>
            <a:ext cx="4206188" cy="27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nvGraphicFramePr>
        <p:xfrm>
          <a:off x="1994382" y="3927342"/>
          <a:ext cx="4206187" cy="2388162"/>
        </p:xfrm>
        <a:graphic>
          <a:graphicData uri="http://schemas.openxmlformats.org/drawingml/2006/table">
            <a:tbl>
              <a:tblPr firstRow="1" bandRow="1">
                <a:tableStyleId>{21E4AEA4-8DFA-4A89-87EB-49C32662AFE0}</a:tableStyleId>
              </a:tblPr>
              <a:tblGrid>
                <a:gridCol w="1427788">
                  <a:extLst>
                    <a:ext uri="{9D8B030D-6E8A-4147-A177-3AD203B41FA5}">
                      <a16:colId xmlns:a16="http://schemas.microsoft.com/office/drawing/2014/main" val="20000"/>
                    </a:ext>
                  </a:extLst>
                </a:gridCol>
                <a:gridCol w="1050857">
                  <a:extLst>
                    <a:ext uri="{9D8B030D-6E8A-4147-A177-3AD203B41FA5}">
                      <a16:colId xmlns:a16="http://schemas.microsoft.com/office/drawing/2014/main" val="20001"/>
                    </a:ext>
                  </a:extLst>
                </a:gridCol>
                <a:gridCol w="1727542">
                  <a:extLst>
                    <a:ext uri="{9D8B030D-6E8A-4147-A177-3AD203B41FA5}">
                      <a16:colId xmlns:a16="http://schemas.microsoft.com/office/drawing/2014/main" val="20002"/>
                    </a:ext>
                  </a:extLst>
                </a:gridCol>
              </a:tblGrid>
              <a:tr h="221512">
                <a:tc>
                  <a:txBody>
                    <a:bodyPr/>
                    <a:lstStyle/>
                    <a:p>
                      <a:pPr algn="ctr"/>
                      <a:r>
                        <a:rPr lang="en-US" sz="1000" dirty="0"/>
                        <a:t>IDEAS / ACTIONS</a:t>
                      </a:r>
                      <a:endParaRPr lang="en-ZA" sz="1000" dirty="0"/>
                    </a:p>
                  </a:txBody>
                  <a:tcPr/>
                </a:tc>
                <a:tc>
                  <a:txBody>
                    <a:bodyPr/>
                    <a:lstStyle/>
                    <a:p>
                      <a:pPr algn="ctr"/>
                      <a:r>
                        <a:rPr lang="en-US" sz="1000" dirty="0"/>
                        <a:t>CHAMPS</a:t>
                      </a:r>
                      <a:endParaRPr lang="en-ZA" sz="1000" dirty="0"/>
                    </a:p>
                  </a:txBody>
                  <a:tcPr/>
                </a:tc>
                <a:tc>
                  <a:txBody>
                    <a:bodyPr/>
                    <a:lstStyle/>
                    <a:p>
                      <a:pPr algn="ctr"/>
                      <a:r>
                        <a:rPr lang="en-US" sz="1000" dirty="0"/>
                        <a:t>COMMENTS</a:t>
                      </a:r>
                      <a:endParaRPr lang="en-ZA" sz="1000" dirty="0"/>
                    </a:p>
                  </a:txBody>
                  <a:tcPr/>
                </a:tc>
                <a:extLst>
                  <a:ext uri="{0D108BD9-81ED-4DB2-BD59-A6C34878D82A}">
                    <a16:rowId xmlns:a16="http://schemas.microsoft.com/office/drawing/2014/main" val="10000"/>
                  </a:ext>
                </a:extLst>
              </a:tr>
              <a:tr h="498402">
                <a:tc>
                  <a:txBody>
                    <a:bodyPr/>
                    <a:lstStyle/>
                    <a:p>
                      <a:r>
                        <a:rPr lang="en-US" sz="1000" dirty="0"/>
                        <a:t>Monthly com. leaders’ meetings </a:t>
                      </a:r>
                      <a:endParaRPr lang="en-ZA" sz="1000"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000" kern="1200" dirty="0" err="1">
                          <a:effectLst/>
                        </a:rPr>
                        <a:t>Aysha</a:t>
                      </a:r>
                      <a:r>
                        <a:rPr lang="en-US" sz="1000" kern="1200" dirty="0">
                          <a:effectLst/>
                        </a:rPr>
                        <a:t> to</a:t>
                      </a:r>
                      <a:r>
                        <a:rPr lang="en-US" sz="1000" kern="1200" baseline="0" dirty="0">
                          <a:effectLst/>
                        </a:rPr>
                        <a:t> </a:t>
                      </a:r>
                      <a:r>
                        <a:rPr lang="en-US" sz="1000" kern="1200" dirty="0">
                          <a:effectLst/>
                        </a:rPr>
                        <a:t>organize 1st meeting</a:t>
                      </a:r>
                      <a:endParaRPr lang="en-ZA" sz="10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Rotational basis for hosting and organizing; Invite the </a:t>
                      </a:r>
                      <a:r>
                        <a:rPr lang="en-US" sz="1000" dirty="0" err="1"/>
                        <a:t>councillor</a:t>
                      </a:r>
                      <a:endParaRPr lang="en-ZA" sz="1000" dirty="0"/>
                    </a:p>
                  </a:txBody>
                  <a:tcPr/>
                </a:tc>
                <a:extLst>
                  <a:ext uri="{0D108BD9-81ED-4DB2-BD59-A6C34878D82A}">
                    <a16:rowId xmlns:a16="http://schemas.microsoft.com/office/drawing/2014/main" val="10001"/>
                  </a:ext>
                </a:extLst>
              </a:tr>
              <a:tr h="49840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Scorecard team meetings</a:t>
                      </a:r>
                      <a:endParaRPr lang="en-ZA" sz="1000" i="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Fawzia</a:t>
                      </a:r>
                      <a:r>
                        <a:rPr lang="en-US" sz="1000" dirty="0"/>
                        <a:t>, Charmaine, </a:t>
                      </a:r>
                      <a:r>
                        <a:rPr lang="en-US" sz="1000" dirty="0" err="1"/>
                        <a:t>Alie</a:t>
                      </a:r>
                      <a:endParaRPr lang="en-US" sz="1000" dirty="0"/>
                    </a:p>
                  </a:txBody>
                  <a:tcPr/>
                </a:tc>
                <a:tc>
                  <a:txBody>
                    <a:bodyPr/>
                    <a:lstStyle/>
                    <a:p>
                      <a:r>
                        <a:rPr lang="en-US" sz="1000" dirty="0"/>
                        <a:t>Have follow-up and action meetings in /every 2 months</a:t>
                      </a:r>
                    </a:p>
                  </a:txBody>
                  <a:tcPr/>
                </a:tc>
                <a:extLst>
                  <a:ext uri="{0D108BD9-81ED-4DB2-BD59-A6C34878D82A}">
                    <a16:rowId xmlns:a16="http://schemas.microsoft.com/office/drawing/2014/main" val="10002"/>
                  </a:ext>
                </a:extLst>
              </a:tr>
              <a:tr h="49840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Fit refuse containers with chutes to throw bags when locked</a:t>
                      </a:r>
                      <a:endParaRPr lang="en-ZA" sz="1000" i="0" dirty="0"/>
                    </a:p>
                  </a:txBody>
                  <a:tcPr/>
                </a:tc>
                <a:tc>
                  <a:txBody>
                    <a:bodyPr/>
                    <a:lstStyle/>
                    <a:p>
                      <a:r>
                        <a:rPr lang="en-US" sz="1000" dirty="0" err="1"/>
                        <a:t>Thembi</a:t>
                      </a:r>
                      <a:r>
                        <a:rPr lang="en-US" sz="1000" dirty="0"/>
                        <a:t> and Brent</a:t>
                      </a:r>
                      <a:endParaRPr lang="en-ZA" sz="1000" dirty="0">
                        <a:solidFill>
                          <a:schemeClr val="tx1"/>
                        </a:solidFill>
                      </a:endParaRPr>
                    </a:p>
                  </a:txBody>
                  <a:tcPr/>
                </a:tc>
                <a:tc>
                  <a:txBody>
                    <a:bodyPr/>
                    <a:lstStyle/>
                    <a:p>
                      <a:r>
                        <a:rPr lang="en-US" sz="1000" dirty="0"/>
                        <a:t>Meet to explore idea to see if there is potential</a:t>
                      </a:r>
                    </a:p>
                  </a:txBody>
                  <a:tcPr/>
                </a:tc>
                <a:extLst>
                  <a:ext uri="{0D108BD9-81ED-4DB2-BD59-A6C34878D82A}">
                    <a16:rowId xmlns:a16="http://schemas.microsoft.com/office/drawing/2014/main" val="10003"/>
                  </a:ext>
                </a:extLst>
              </a:tr>
              <a:tr h="498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effectLst/>
                        </a:rPr>
                        <a:t>Display call-</a:t>
                      </a:r>
                      <a:r>
                        <a:rPr lang="en-US" sz="1000" kern="1200" dirty="0" err="1">
                          <a:effectLst/>
                        </a:rPr>
                        <a:t>centre</a:t>
                      </a:r>
                      <a:r>
                        <a:rPr lang="en-US" sz="1000" kern="1200" dirty="0">
                          <a:effectLst/>
                        </a:rPr>
                        <a:t> numbers in strategic locations </a:t>
                      </a:r>
                      <a:endParaRPr lang="en-ZA" sz="1000" kern="1200" dirty="0">
                        <a:solidFill>
                          <a:schemeClr val="dk1"/>
                        </a:solidFill>
                        <a:effectLst/>
                        <a:latin typeface="+mn-lt"/>
                        <a:ea typeface="+mn-ea"/>
                        <a:cs typeface="+mn-cs"/>
                      </a:endParaRPr>
                    </a:p>
                  </a:txBody>
                  <a:tcPr/>
                </a:tc>
                <a:tc>
                  <a:txBody>
                    <a:bodyPr/>
                    <a:lstStyle/>
                    <a:p>
                      <a:r>
                        <a:rPr lang="en-ZA" sz="1000" dirty="0"/>
                        <a:t>Utiities</a:t>
                      </a:r>
                    </a:p>
                  </a:txBody>
                  <a:tcPr/>
                </a:tc>
                <a:tc>
                  <a:txBody>
                    <a:bodyPr/>
                    <a:lstStyle/>
                    <a:p>
                      <a:r>
                        <a:rPr lang="en-ZA" sz="1000" dirty="0"/>
                        <a:t>Current placement not effectiven</a:t>
                      </a:r>
                    </a:p>
                  </a:txBody>
                  <a:tcPr/>
                </a:tc>
                <a:extLst>
                  <a:ext uri="{0D108BD9-81ED-4DB2-BD59-A6C34878D82A}">
                    <a16:rowId xmlns:a16="http://schemas.microsoft.com/office/drawing/2014/main" val="10004"/>
                  </a:ext>
                </a:extLst>
              </a:tr>
            </a:tbl>
          </a:graphicData>
        </a:graphic>
      </p:graphicFrame>
      <p:graphicFrame>
        <p:nvGraphicFramePr>
          <p:cNvPr id="7" name="Content Placeholder 5"/>
          <p:cNvGraphicFramePr>
            <a:graphicFrameLocks/>
          </p:cNvGraphicFramePr>
          <p:nvPr/>
        </p:nvGraphicFramePr>
        <p:xfrm>
          <a:off x="6200568" y="1571123"/>
          <a:ext cx="4222808" cy="2806034"/>
        </p:xfrm>
        <a:graphic>
          <a:graphicData uri="http://schemas.openxmlformats.org/presentationml/2006/ole">
            <mc:AlternateContent xmlns:mc="http://schemas.openxmlformats.org/markup-compatibility/2006">
              <mc:Choice xmlns:v="urn:schemas-microsoft-com:vml" Requires="v">
                <p:oleObj spid="_x0000_s2051" name="Worksheet" r:id="rId6" imgW="8765323" imgH="4919065" progId="Excel.Sheet.8">
                  <p:embed/>
                </p:oleObj>
              </mc:Choice>
              <mc:Fallback>
                <p:oleObj name="Worksheet" r:id="rId6" imgW="8765323" imgH="4919065" progId="Excel.Sheet.8">
                  <p:embed/>
                  <p:pic>
                    <p:nvPicPr>
                      <p:cNvPr id="7" name="Content Placeholder 5"/>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568" y="1571123"/>
                        <a:ext cx="4222808" cy="28060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90373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5261293" y="2739390"/>
            <a:ext cx="1669415" cy="1379220"/>
          </a:xfrm>
          <a:prstGeom prst="rect">
            <a:avLst/>
          </a:prstGeom>
          <a:noFill/>
          <a:ln>
            <a:noFill/>
          </a:ln>
        </p:spPr>
      </p:pic>
      <p:pic>
        <p:nvPicPr>
          <p:cNvPr id="6" name="Picture Placeholder 5"/>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572195" y="1652773"/>
            <a:ext cx="7275767" cy="4231522"/>
          </a:xfrm>
          <a:prstGeom prst="rect">
            <a:avLst/>
          </a:prstGeom>
          <a:noFill/>
          <a:ln>
            <a:noFill/>
          </a:ln>
        </p:spPr>
      </p:pic>
      <p:sp>
        <p:nvSpPr>
          <p:cNvPr id="9" name="Title 1"/>
          <p:cNvSpPr txBox="1">
            <a:spLocks/>
          </p:cNvSpPr>
          <p:nvPr/>
        </p:nvSpPr>
        <p:spPr bwMode="auto">
          <a:xfrm>
            <a:off x="2935034" y="322493"/>
            <a:ext cx="7275767" cy="9696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ZA" sz="3000" b="0" i="1" u="none" strike="noStrike" kern="1200" cap="none" spc="0" normalizeH="0" baseline="0" noProof="0" dirty="0">
                <a:ln>
                  <a:noFill/>
                </a:ln>
                <a:solidFill>
                  <a:srgbClr val="44546A"/>
                </a:solidFill>
                <a:effectLst/>
                <a:uLnTx/>
                <a:uFillTx/>
                <a:latin typeface="Arial" charset="0"/>
                <a:ea typeface="ＭＳ Ｐゴシック" charset="0"/>
              </a:rPr>
            </a:br>
            <a:r>
              <a:rPr kumimoji="0" lang="en-US" sz="3000" b="0" i="0" u="none" strike="noStrike" kern="1200" cap="none" spc="0" normalizeH="0" baseline="0" noProof="0" dirty="0">
                <a:ln>
                  <a:noFill/>
                </a:ln>
                <a:solidFill>
                  <a:srgbClr val="44546A"/>
                </a:solidFill>
                <a:effectLst/>
                <a:uLnTx/>
                <a:uFillTx/>
                <a:latin typeface="Arial" charset="0"/>
                <a:ea typeface="ＭＳ Ｐゴシック" charset="0"/>
              </a:rPr>
              <a:t> </a:t>
            </a:r>
            <a:r>
              <a:rPr kumimoji="0" lang="en-ZA" sz="3000" b="0" i="1" u="none" strike="noStrike" kern="1200" cap="none" spc="0" normalizeH="0" baseline="0" noProof="0" dirty="0">
                <a:ln>
                  <a:noFill/>
                </a:ln>
                <a:solidFill>
                  <a:srgbClr val="44546A"/>
                </a:solidFill>
                <a:effectLst/>
                <a:uLnTx/>
                <a:uFillTx/>
                <a:latin typeface="Arial" charset="0"/>
                <a:ea typeface="ＭＳ Ｐゴシック" charset="0"/>
              </a:rPr>
              <a:t>“We </a:t>
            </a:r>
            <a:r>
              <a:rPr kumimoji="0" lang="en-US" sz="3000" b="0" i="1" u="none" strike="noStrike" kern="1200" cap="none" spc="0" normalizeH="0" baseline="0" noProof="0" dirty="0">
                <a:ln>
                  <a:noFill/>
                </a:ln>
                <a:solidFill>
                  <a:srgbClr val="44546A"/>
                </a:solidFill>
                <a:effectLst/>
                <a:uLnTx/>
                <a:uFillTx/>
                <a:latin typeface="Arial" charset="0"/>
                <a:ea typeface="ＭＳ Ｐゴシック" charset="0"/>
              </a:rPr>
              <a:t>tend to engage in desktop scoring but it’s useful to be on the ground listening.” City Official</a:t>
            </a:r>
            <a:br>
              <a:rPr kumimoji="0" lang="en-US" altLang="ja-JP" sz="3000" b="0" i="1" u="none" strike="noStrike" kern="1200" cap="none" spc="0" normalizeH="0" baseline="0" noProof="0" dirty="0">
                <a:ln>
                  <a:noFill/>
                </a:ln>
                <a:solidFill>
                  <a:srgbClr val="44546A"/>
                </a:solidFill>
                <a:effectLst/>
                <a:uLnTx/>
                <a:uFillTx/>
                <a:latin typeface="Arial" charset="0"/>
                <a:ea typeface="ＭＳ Ｐゴシック" charset="0"/>
              </a:rPr>
            </a:br>
            <a:endParaRPr kumimoji="0" lang="en-US" sz="3000" b="0" i="1" u="none" strike="noStrike" kern="1200" cap="none" spc="0" normalizeH="0" baseline="0" noProof="0" dirty="0">
              <a:ln>
                <a:noFill/>
              </a:ln>
              <a:solidFill>
                <a:srgbClr val="44546A"/>
              </a:solidFill>
              <a:effectLst/>
              <a:uLnTx/>
              <a:uFillTx/>
              <a:latin typeface="Arial" charset="0"/>
              <a:ea typeface="ＭＳ Ｐゴシック" charset="0"/>
            </a:endParaRPr>
          </a:p>
        </p:txBody>
      </p:sp>
    </p:spTree>
    <p:extLst>
      <p:ext uri="{BB962C8B-B14F-4D97-AF65-F5344CB8AC3E}">
        <p14:creationId xmlns:p14="http://schemas.microsoft.com/office/powerpoint/2010/main" val="177288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ctrTitle"/>
          </p:nvPr>
        </p:nvSpPr>
        <p:spPr/>
        <p:txBody>
          <a:bodyPr>
            <a:normAutofit/>
          </a:bodyPr>
          <a:lstStyle/>
          <a:p>
            <a:r>
              <a:rPr lang="en-US" dirty="0">
                <a:latin typeface="Perpetua" panose="02020502060401020303" pitchFamily="18" charset="0"/>
              </a:rPr>
              <a:t>Public Engagement &amp; Co-Creation</a:t>
            </a:r>
            <a:endParaRPr lang="en-GB" dirty="0">
              <a:latin typeface="Perpetua" panose="02020502060401020303" pitchFamily="18" charset="0"/>
            </a:endParaRPr>
          </a:p>
        </p:txBody>
      </p:sp>
      <p:sp>
        <p:nvSpPr>
          <p:cNvPr id="5" name="Text Placeholder 4"/>
          <p:cNvSpPr>
            <a:spLocks noGrp="1"/>
          </p:cNvSpPr>
          <p:nvPr>
            <p:ph type="subTitle" idx="1"/>
          </p:nvPr>
        </p:nvSpPr>
        <p:spPr>
          <a:xfrm>
            <a:off x="1213858" y="5231323"/>
            <a:ext cx="10759165" cy="1351627"/>
          </a:xfrm>
        </p:spPr>
        <p:txBody>
          <a:bodyPr>
            <a:normAutofit fontScale="25000" lnSpcReduction="20000"/>
          </a:bodyPr>
          <a:lstStyle/>
          <a:p>
            <a:r>
              <a:rPr lang="en-GB" sz="8640" dirty="0">
                <a:latin typeface="Perpetua" panose="02020502060401020303" pitchFamily="18" charset="0"/>
              </a:rPr>
              <a:t>Rasigan Maharajh,</a:t>
            </a:r>
          </a:p>
          <a:p>
            <a:r>
              <a:rPr lang="en-US" sz="8640" dirty="0">
                <a:latin typeface="Perpetua" panose="02020502060401020303" pitchFamily="18" charset="0"/>
              </a:rPr>
              <a:t>Impact of Science Conference: The Transformative Power of Research, </a:t>
            </a:r>
          </a:p>
          <a:p>
            <a:r>
              <a:rPr lang="en-US" sz="8640" dirty="0">
                <a:latin typeface="Perpetua" panose="02020502060401020303" pitchFamily="18" charset="0"/>
              </a:rPr>
              <a:t>Network for Advancing and Evaluating the Societal Impact of Science, </a:t>
            </a:r>
            <a:r>
              <a:rPr lang="en-GB" sz="8640" dirty="0">
                <a:latin typeface="Perpetua" panose="02020502060401020303" pitchFamily="18" charset="0"/>
              </a:rPr>
              <a:t>23 June 2021, Zoom.</a:t>
            </a:r>
            <a:endParaRPr lang="en-GB" dirty="0">
              <a:latin typeface="Perpetua" panose="020205020604010203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161487" y="787981"/>
            <a:ext cx="4321289" cy="3093550"/>
          </a:xfrm>
        </p:spPr>
      </p:pic>
      <p:pic>
        <p:nvPicPr>
          <p:cNvPr id="74756"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44800" y="787981"/>
            <a:ext cx="2989475" cy="309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itle 1"/>
          <p:cNvSpPr txBox="1">
            <a:spLocks/>
          </p:cNvSpPr>
          <p:nvPr/>
        </p:nvSpPr>
        <p:spPr bwMode="auto">
          <a:xfrm>
            <a:off x="2726812" y="4918916"/>
            <a:ext cx="6862763" cy="77787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44546A"/>
                </a:solidFill>
                <a:effectLst/>
                <a:uLnTx/>
                <a:uFillTx/>
                <a:latin typeface="Calibri Light" panose="020F0302020204030204"/>
                <a:ea typeface="ＭＳ Ｐゴシック" charset="0"/>
              </a:rPr>
              <a:t>“I was beginning to lose hope … after this I can see there is hope … I can see the community also shares our challenges and frustrations.” </a:t>
            </a:r>
            <a:r>
              <a:rPr kumimoji="0" lang="en-US" sz="2800" b="0" i="0" u="none" strike="noStrike" kern="1200" cap="none" spc="0" normalizeH="0" baseline="0" noProof="0" dirty="0">
                <a:ln>
                  <a:noFill/>
                </a:ln>
                <a:solidFill>
                  <a:srgbClr val="44546A"/>
                </a:solidFill>
                <a:effectLst/>
                <a:uLnTx/>
                <a:uFillTx/>
                <a:latin typeface="Calibri Light" panose="020F0302020204030204"/>
                <a:ea typeface="ＭＳ Ｐゴシック" charset="0"/>
              </a:rPr>
              <a:t>City Official</a:t>
            </a:r>
            <a:br>
              <a:rPr kumimoji="0" lang="en-US" sz="3200" b="0" i="1" u="none" strike="noStrike" kern="1200" cap="none" spc="0" normalizeH="0" baseline="0" noProof="0" dirty="0">
                <a:ln>
                  <a:noFill/>
                </a:ln>
                <a:solidFill>
                  <a:srgbClr val="44546A"/>
                </a:solidFill>
                <a:effectLst/>
                <a:uLnTx/>
                <a:uFillTx/>
                <a:latin typeface="Calibri Light" panose="020F0302020204030204"/>
                <a:ea typeface="ＭＳ Ｐゴシック" charset="0"/>
              </a:rPr>
            </a:br>
            <a:endParaRPr kumimoji="0" lang="en-US" sz="3200" b="0" i="1" u="none" strike="noStrike" kern="1200" cap="none" spc="0" normalizeH="0" baseline="0" noProof="0" dirty="0">
              <a:ln>
                <a:noFill/>
              </a:ln>
              <a:solidFill>
                <a:srgbClr val="44546A"/>
              </a:solidFill>
              <a:effectLst/>
              <a:uLnTx/>
              <a:uFillTx/>
              <a:latin typeface="Arial" charset="0"/>
              <a:ea typeface="ＭＳ Ｐゴシック" charset="0"/>
            </a:endParaRPr>
          </a:p>
        </p:txBody>
      </p:sp>
    </p:spTree>
    <p:extLst>
      <p:ext uri="{BB962C8B-B14F-4D97-AF65-F5344CB8AC3E}">
        <p14:creationId xmlns:p14="http://schemas.microsoft.com/office/powerpoint/2010/main" val="1255287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2827" y="274640"/>
            <a:ext cx="7557973" cy="777875"/>
          </a:xfrm>
        </p:spPr>
        <p:txBody>
          <a:bodyPr/>
          <a:lstStyle/>
          <a:p>
            <a:r>
              <a:rPr lang="en-US" sz="3200" b="1" dirty="0">
                <a:solidFill>
                  <a:schemeClr val="accent1"/>
                </a:solidFill>
              </a:rPr>
              <a:t>Experiential and Collaborative Research</a:t>
            </a:r>
          </a:p>
        </p:txBody>
      </p:sp>
      <p:sp>
        <p:nvSpPr>
          <p:cNvPr id="6" name="Content Placeholder 5"/>
          <p:cNvSpPr>
            <a:spLocks noGrp="1"/>
          </p:cNvSpPr>
          <p:nvPr>
            <p:ph sz="half" idx="2"/>
          </p:nvPr>
        </p:nvSpPr>
        <p:spPr>
          <a:xfrm>
            <a:off x="733425" y="1052515"/>
            <a:ext cx="10125075" cy="5073650"/>
          </a:xfrm>
        </p:spPr>
        <p:txBody>
          <a:bodyPr>
            <a:normAutofit/>
          </a:bodyPr>
          <a:lstStyle/>
          <a:p>
            <a:pPr>
              <a:buFont typeface="Wingdings" charset="2"/>
              <a:buChar char="Ø"/>
            </a:pPr>
            <a:r>
              <a:rPr lang="en-US" sz="2200" dirty="0">
                <a:latin typeface="Arial" charset="0"/>
                <a:ea typeface="MS PGothic" charset="0"/>
              </a:rPr>
              <a:t>Experiential learning </a:t>
            </a:r>
            <a:r>
              <a:rPr lang="en-US" sz="2200" b="1" dirty="0">
                <a:latin typeface="Arial" charset="0"/>
                <a:ea typeface="MS PGothic" charset="0"/>
              </a:rPr>
              <a:t>transforms</a:t>
            </a:r>
            <a:r>
              <a:rPr lang="en-US" sz="2200" dirty="0">
                <a:latin typeface="Arial" charset="0"/>
                <a:ea typeface="MS PGothic" charset="0"/>
              </a:rPr>
              <a:t> </a:t>
            </a:r>
            <a:r>
              <a:rPr lang="en-US" sz="2200" b="1" dirty="0">
                <a:latin typeface="Arial" charset="0"/>
                <a:ea typeface="MS PGothic" charset="0"/>
              </a:rPr>
              <a:t>understanding </a:t>
            </a:r>
            <a:r>
              <a:rPr lang="en-US" sz="2200" dirty="0">
                <a:latin typeface="Arial" charset="0"/>
                <a:ea typeface="MS PGothic" charset="0"/>
              </a:rPr>
              <a:t>and</a:t>
            </a:r>
            <a:r>
              <a:rPr lang="en-US" sz="2200" b="1" dirty="0">
                <a:latin typeface="Arial" charset="0"/>
                <a:ea typeface="MS PGothic" charset="0"/>
              </a:rPr>
              <a:t> builds relationships. </a:t>
            </a:r>
          </a:p>
          <a:p>
            <a:pPr>
              <a:buFont typeface="Wingdings" charset="2"/>
              <a:buChar char="Ø"/>
            </a:pPr>
            <a:endParaRPr lang="en-US" sz="2200" b="1" dirty="0">
              <a:latin typeface="Arial" charset="0"/>
              <a:ea typeface="MS PGothic" charset="0"/>
            </a:endParaRPr>
          </a:p>
          <a:p>
            <a:pPr>
              <a:buFont typeface="Wingdings" charset="2"/>
              <a:buChar char="Ø"/>
            </a:pPr>
            <a:r>
              <a:rPr lang="en-US" sz="2200" b="1" dirty="0">
                <a:latin typeface="Arial" charset="0"/>
                <a:ea typeface="MS PGothic" charset="0"/>
              </a:rPr>
              <a:t>Creating spaces for dialogue is key: </a:t>
            </a:r>
            <a:r>
              <a:rPr lang="en-US" sz="2200" dirty="0">
                <a:latin typeface="Arial" charset="0"/>
                <a:ea typeface="MS PGothic" charset="0"/>
              </a:rPr>
              <a:t>new understandings of processes and limitations - both within communities and municipalities -  emerges through dialogue.</a:t>
            </a:r>
          </a:p>
          <a:p>
            <a:pPr>
              <a:buFont typeface="Wingdings" charset="2"/>
              <a:buChar char="Ø"/>
            </a:pPr>
            <a:endParaRPr lang="en-US" sz="2200" dirty="0">
              <a:latin typeface="Arial" charset="0"/>
              <a:ea typeface="MS PGothic" charset="0"/>
            </a:endParaRPr>
          </a:p>
          <a:p>
            <a:pPr>
              <a:buFont typeface="Wingdings" charset="2"/>
              <a:buChar char="Ø"/>
            </a:pPr>
            <a:r>
              <a:rPr lang="en-US" sz="2200" b="1" dirty="0">
                <a:latin typeface="Arial" charset="0"/>
                <a:ea typeface="MS PGothic" charset="0"/>
              </a:rPr>
              <a:t>Shared knowledge: </a:t>
            </a:r>
            <a:r>
              <a:rPr lang="en-US" sz="2200" dirty="0">
                <a:latin typeface="Arial" charset="0"/>
                <a:ea typeface="MS PGothic" charset="0"/>
              </a:rPr>
              <a:t>community knowledge, combined with Public Official’s knowledge and enriched by researchers is key to generate better solutions.</a:t>
            </a:r>
          </a:p>
          <a:p>
            <a:pPr>
              <a:buFont typeface="Wingdings" charset="2"/>
              <a:buChar char="Ø"/>
            </a:pPr>
            <a:endParaRPr lang="en-US" sz="2200" dirty="0">
              <a:latin typeface="Arial" charset="0"/>
              <a:ea typeface="MS PGothic" charset="0"/>
            </a:endParaRPr>
          </a:p>
          <a:p>
            <a:pPr>
              <a:buFont typeface="Wingdings" charset="2"/>
              <a:buChar char="Ø"/>
            </a:pPr>
            <a:r>
              <a:rPr lang="en-US" sz="2200" b="1" dirty="0">
                <a:latin typeface="Arial" charset="0"/>
                <a:ea typeface="MS PGothic" charset="0"/>
              </a:rPr>
              <a:t>Informal interactions: </a:t>
            </a:r>
            <a:r>
              <a:rPr lang="en-US" sz="2200" dirty="0">
                <a:latin typeface="Arial" charset="0"/>
                <a:ea typeface="MS PGothic" charset="0"/>
              </a:rPr>
              <a:t>better engagement and research </a:t>
            </a:r>
            <a:r>
              <a:rPr lang="en-US" sz="2200" dirty="0" err="1">
                <a:latin typeface="Arial" charset="0"/>
                <a:ea typeface="MS PGothic" charset="0"/>
              </a:rPr>
              <a:t>upotake</a:t>
            </a:r>
            <a:r>
              <a:rPr lang="en-US" sz="2200" dirty="0">
                <a:latin typeface="Arial" charset="0"/>
                <a:ea typeface="MS PGothic" charset="0"/>
              </a:rPr>
              <a:t>, depends heavily on relationship-building, which often occurs through informal interactions and “soft spaces.”</a:t>
            </a:r>
          </a:p>
          <a:p>
            <a:pPr marL="857250" lvl="1" indent="-457200"/>
            <a:endParaRPr lang="en-US" sz="2200" dirty="0">
              <a:solidFill>
                <a:schemeClr val="bg2"/>
              </a:solidFill>
              <a:latin typeface="Arial" charset="0"/>
              <a:ea typeface="MS PGothic" charset="0"/>
            </a:endParaRPr>
          </a:p>
          <a:p>
            <a:pPr marL="857250" lvl="1" indent="-457200"/>
            <a:endParaRPr lang="en-US" sz="2200" dirty="0">
              <a:solidFill>
                <a:schemeClr val="bg2"/>
              </a:solidFill>
              <a:latin typeface="Arial" charset="0"/>
              <a:ea typeface="MS PGothic" charset="0"/>
            </a:endParaRPr>
          </a:p>
          <a:p>
            <a:endParaRPr lang="en-US" sz="2200" dirty="0">
              <a:solidFill>
                <a:schemeClr val="bg2"/>
              </a:solidFill>
            </a:endParaRPr>
          </a:p>
        </p:txBody>
      </p:sp>
    </p:spTree>
    <p:extLst>
      <p:ext uri="{BB962C8B-B14F-4D97-AF65-F5344CB8AC3E}">
        <p14:creationId xmlns:p14="http://schemas.microsoft.com/office/powerpoint/2010/main" val="303653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967" y="246942"/>
            <a:ext cx="7557973" cy="777875"/>
          </a:xfrm>
        </p:spPr>
        <p:txBody>
          <a:bodyPr/>
          <a:lstStyle/>
          <a:p>
            <a:pPr algn="ctr"/>
            <a:r>
              <a:rPr lang="en-US" sz="3200" b="1" dirty="0">
                <a:solidFill>
                  <a:schemeClr val="accent1"/>
                </a:solidFill>
              </a:rPr>
              <a:t>Concluding Reflections</a:t>
            </a:r>
          </a:p>
        </p:txBody>
      </p:sp>
      <p:sp>
        <p:nvSpPr>
          <p:cNvPr id="5" name="Content Placeholder 4"/>
          <p:cNvSpPr>
            <a:spLocks noGrp="1"/>
          </p:cNvSpPr>
          <p:nvPr>
            <p:ph sz="half" idx="1"/>
          </p:nvPr>
        </p:nvSpPr>
        <p:spPr>
          <a:xfrm>
            <a:off x="952501" y="1024817"/>
            <a:ext cx="9591674" cy="5101348"/>
          </a:xfrm>
        </p:spPr>
        <p:txBody>
          <a:bodyPr>
            <a:normAutofit fontScale="92500"/>
          </a:bodyPr>
          <a:lstStyle/>
          <a:p>
            <a:r>
              <a:rPr lang="en-ZA" altLang="en-US" sz="2400" dirty="0"/>
              <a:t>Social research could be </a:t>
            </a:r>
            <a:r>
              <a:rPr lang="en-ZA" altLang="en-US" sz="2400" b="1" dirty="0"/>
              <a:t>transformative</a:t>
            </a:r>
            <a:r>
              <a:rPr lang="en-ZA" altLang="en-US" sz="2400" dirty="0"/>
              <a:t> through implementing experiential and collaborative approaches: </a:t>
            </a:r>
            <a:r>
              <a:rPr lang="en-ZA" altLang="en-US" sz="2400" b="1" dirty="0"/>
              <a:t>experiential</a:t>
            </a:r>
            <a:r>
              <a:rPr lang="en-ZA" altLang="en-US" sz="2400" dirty="0"/>
              <a:t> (on the ground, experiencing the issues) and </a:t>
            </a:r>
            <a:r>
              <a:rPr lang="en-ZA" altLang="en-US" sz="2400" b="1" dirty="0"/>
              <a:t>collaborative </a:t>
            </a:r>
            <a:r>
              <a:rPr lang="en-ZA" altLang="en-US" sz="2400" dirty="0"/>
              <a:t>(bringing together various stakeholders like government and citizens to reflect and act together;)</a:t>
            </a:r>
          </a:p>
          <a:p>
            <a:pPr marL="0" indent="0">
              <a:buNone/>
            </a:pPr>
            <a:r>
              <a:rPr lang="en-ZA" altLang="en-US" sz="2400" dirty="0"/>
              <a:t> </a:t>
            </a:r>
            <a:endParaRPr lang="en-ZA" sz="2400" dirty="0"/>
          </a:p>
          <a:p>
            <a:r>
              <a:rPr lang="en-US" sz="2400" dirty="0"/>
              <a:t>Social experimentation and research needs </a:t>
            </a:r>
            <a:r>
              <a:rPr lang="en-US" sz="2400" b="1" dirty="0"/>
              <a:t>time, flexibility and resources</a:t>
            </a:r>
            <a:r>
              <a:rPr lang="en-US" sz="2400" dirty="0"/>
              <a:t>.</a:t>
            </a:r>
          </a:p>
          <a:p>
            <a:pPr marL="0" indent="0">
              <a:buNone/>
            </a:pPr>
            <a:endParaRPr lang="en-US" sz="2400" dirty="0"/>
          </a:p>
          <a:p>
            <a:r>
              <a:rPr lang="en-US" sz="2400" dirty="0"/>
              <a:t>Existing methods could be redesigned to serve specific purposes: The Community scorecard served as a valuable process of </a:t>
            </a:r>
            <a:r>
              <a:rPr lang="en-US" sz="2400" b="1" dirty="0"/>
              <a:t>experiential learning.</a:t>
            </a:r>
          </a:p>
          <a:p>
            <a:pPr marL="0" indent="0">
              <a:buNone/>
            </a:pPr>
            <a:endParaRPr lang="en-US" sz="2400" b="1" dirty="0"/>
          </a:p>
          <a:p>
            <a:r>
              <a:rPr lang="en-US" sz="2400" dirty="0"/>
              <a:t>In the urban research impact context, experiential learning was a way to strengthen </a:t>
            </a:r>
            <a:r>
              <a:rPr lang="en-US" sz="2400" b="1" dirty="0"/>
              <a:t>collective action </a:t>
            </a:r>
            <a:r>
              <a:rPr lang="en-US" sz="2400" dirty="0"/>
              <a:t>in order to address engagement and service delivery challenges.</a:t>
            </a:r>
          </a:p>
          <a:p>
            <a:pPr marL="0" indent="0">
              <a:buNone/>
            </a:pPr>
            <a:endParaRPr lang="en-US" sz="2400" dirty="0"/>
          </a:p>
          <a:p>
            <a:endParaRPr lang="en-US" sz="2400" dirty="0"/>
          </a:p>
        </p:txBody>
      </p:sp>
    </p:spTree>
    <p:extLst>
      <p:ext uri="{BB962C8B-B14F-4D97-AF65-F5344CB8AC3E}">
        <p14:creationId xmlns:p14="http://schemas.microsoft.com/office/powerpoint/2010/main" val="1720242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3B5D4-AECE-40DF-9ACE-03281B78A3F3}"/>
              </a:ext>
            </a:extLst>
          </p:cNvPr>
          <p:cNvSpPr>
            <a:spLocks noGrp="1"/>
          </p:cNvSpPr>
          <p:nvPr>
            <p:ph idx="1"/>
          </p:nvPr>
        </p:nvSpPr>
        <p:spPr>
          <a:xfrm>
            <a:off x="685800" y="2635250"/>
            <a:ext cx="10515600" cy="2070100"/>
          </a:xfrm>
        </p:spPr>
        <p:txBody>
          <a:bodyPr/>
          <a:lstStyle/>
          <a:p>
            <a:pPr marL="0" indent="0" algn="ctr">
              <a:buNone/>
            </a:pPr>
            <a:r>
              <a:rPr lang="en-US" dirty="0">
                <a:solidFill>
                  <a:schemeClr val="accent1"/>
                </a:solidFill>
              </a:rPr>
              <a:t>THANK YOU</a:t>
            </a:r>
          </a:p>
          <a:p>
            <a:pPr marL="0" indent="0" algn="ctr">
              <a:buNone/>
            </a:pPr>
            <a:r>
              <a:rPr lang="en-US" dirty="0">
                <a:solidFill>
                  <a:schemeClr val="accent1"/>
                </a:solidFill>
              </a:rPr>
              <a:t>Diana Sanchez Betancourt</a:t>
            </a:r>
          </a:p>
          <a:p>
            <a:pPr marL="0" indent="0" algn="ctr">
              <a:buNone/>
            </a:pPr>
            <a:r>
              <a:rPr lang="en-US" dirty="0">
                <a:solidFill>
                  <a:schemeClr val="accent1"/>
                </a:solidFill>
              </a:rPr>
              <a:t>dsanchez@hsrc.ac.za</a:t>
            </a:r>
            <a:endParaRPr lang="en-ZA" dirty="0">
              <a:solidFill>
                <a:schemeClr val="accent1"/>
              </a:solidFill>
            </a:endParaRPr>
          </a:p>
        </p:txBody>
      </p:sp>
    </p:spTree>
    <p:extLst>
      <p:ext uri="{BB962C8B-B14F-4D97-AF65-F5344CB8AC3E}">
        <p14:creationId xmlns:p14="http://schemas.microsoft.com/office/powerpoint/2010/main" val="1886083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5" name="Rechthoek 4"/>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kstvak 6"/>
          <p:cNvSpPr txBox="1"/>
          <p:nvPr/>
        </p:nvSpPr>
        <p:spPr>
          <a:xfrm>
            <a:off x="0" y="1250954"/>
            <a:ext cx="12227300" cy="580928"/>
          </a:xfrm>
          <a:prstGeom prst="rect">
            <a:avLst/>
          </a:prstGeom>
          <a:solidFill>
            <a:srgbClr val="820000"/>
          </a:solidFill>
          <a:ln w="76200">
            <a:noFill/>
          </a:ln>
        </p:spPr>
        <p:txBody>
          <a:bodyPr wrap="square" rtlCol="0">
            <a:spAutoFit/>
          </a:bodyPr>
          <a:lstStyle/>
          <a:p>
            <a:pPr marL="0" marR="0" lvl="0" indent="0" algn="ctr" defTabSz="914400" rtl="0" eaLnBrk="1" fontAlgn="auto" latinLnBrk="0" hangingPunct="1">
              <a:lnSpc>
                <a:spcPct val="120000"/>
              </a:lnSpc>
              <a:spcBef>
                <a:spcPts val="300"/>
              </a:spcBef>
              <a:spcAft>
                <a:spcPts val="60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Rechthoek 7"/>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10" name="Titel 1">
            <a:extLst>
              <a:ext uri="{FF2B5EF4-FFF2-40B4-BE49-F238E27FC236}">
                <a16:creationId xmlns:a16="http://schemas.microsoft.com/office/drawing/2014/main" id="{6DAA1982-755C-4897-B83D-619215647D02}"/>
              </a:ext>
            </a:extLst>
          </p:cNvPr>
          <p:cNvSpPr txBox="1">
            <a:spLocks/>
          </p:cNvSpPr>
          <p:nvPr/>
        </p:nvSpPr>
        <p:spPr>
          <a:xfrm>
            <a:off x="1700443" y="2443890"/>
            <a:ext cx="8825948" cy="37905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800"/>
              </a:spcAft>
            </a:pPr>
            <a:br>
              <a:rPr lang="nl-NL" sz="3600" dirty="0">
                <a:latin typeface="Garamond" panose="02020404030301010803" pitchFamily="18" charset="0"/>
              </a:rPr>
            </a:br>
            <a:r>
              <a:rPr lang="nl-NL" sz="6500" b="1" dirty="0" err="1">
                <a:solidFill>
                  <a:srgbClr val="820000"/>
                </a:solidFill>
                <a:latin typeface="Garamond" panose="02020404030301010803" pitchFamily="18" charset="0"/>
              </a:rPr>
              <a:t>Thank</a:t>
            </a:r>
            <a:r>
              <a:rPr lang="nl-NL" sz="6500" b="1" dirty="0">
                <a:solidFill>
                  <a:srgbClr val="820000"/>
                </a:solidFill>
                <a:latin typeface="Garamond" panose="02020404030301010803" pitchFamily="18" charset="0"/>
              </a:rPr>
              <a:t> </a:t>
            </a:r>
            <a:r>
              <a:rPr lang="nl-NL" sz="6500" b="1" dirty="0" err="1">
                <a:solidFill>
                  <a:srgbClr val="820000"/>
                </a:solidFill>
                <a:latin typeface="Garamond" panose="02020404030301010803" pitchFamily="18" charset="0"/>
              </a:rPr>
              <a:t>you</a:t>
            </a:r>
            <a:endParaRPr lang="nl-NL" sz="3600" b="1" dirty="0">
              <a:solidFill>
                <a:srgbClr val="820000"/>
              </a:solidFill>
              <a:latin typeface="Garamond" panose="02020404030301010803" pitchFamily="18" charset="0"/>
            </a:endParaRPr>
          </a:p>
          <a:p>
            <a:pPr algn="ctr">
              <a:spcAft>
                <a:spcPts val="1800"/>
              </a:spcAft>
            </a:pPr>
            <a:endParaRPr lang="nl-NL" sz="6500" b="1" dirty="0">
              <a:solidFill>
                <a:srgbClr val="820000"/>
              </a:solidFill>
              <a:latin typeface="Garamond" panose="02020404030301010803" pitchFamily="18" charset="0"/>
            </a:endParaRPr>
          </a:p>
        </p:txBody>
      </p:sp>
      <p:sp>
        <p:nvSpPr>
          <p:cNvPr id="12" name="Tekstvak 14">
            <a:extLst>
              <a:ext uri="{FF2B5EF4-FFF2-40B4-BE49-F238E27FC236}">
                <a16:creationId xmlns:a16="http://schemas.microsoft.com/office/drawing/2014/main" id="{C38E7DD1-D9CD-47CA-A8DD-E0460029BF1C}"/>
              </a:ext>
            </a:extLst>
          </p:cNvPr>
          <p:cNvSpPr txBox="1"/>
          <p:nvPr/>
        </p:nvSpPr>
        <p:spPr>
          <a:xfrm>
            <a:off x="9620834" y="6234477"/>
            <a:ext cx="2478275" cy="461665"/>
          </a:xfrm>
          <a:prstGeom prst="rect">
            <a:avLst/>
          </a:prstGeom>
          <a:noFill/>
        </p:spPr>
        <p:txBody>
          <a:bodyPr wrap="square" rtlCol="0">
            <a:spAutoFit/>
          </a:bodyPr>
          <a:lstStyle/>
          <a:p>
            <a:pPr algn="r"/>
            <a:r>
              <a:rPr lang="nl-NL" sz="2400" b="1" dirty="0">
                <a:latin typeface="Garamond" panose="02020404030301010803" pitchFamily="18" charset="0"/>
              </a:rPr>
              <a:t>#IOS21</a:t>
            </a:r>
          </a:p>
        </p:txBody>
      </p:sp>
      <p:sp>
        <p:nvSpPr>
          <p:cNvPr id="13" name="Tekstvak 5">
            <a:extLst>
              <a:ext uri="{FF2B5EF4-FFF2-40B4-BE49-F238E27FC236}">
                <a16:creationId xmlns:a16="http://schemas.microsoft.com/office/drawing/2014/main" id="{30182973-CCC1-4A3F-8D83-30B396AE4AEB}"/>
              </a:ext>
            </a:extLst>
          </p:cNvPr>
          <p:cNvSpPr txBox="1">
            <a:spLocks/>
          </p:cNvSpPr>
          <p:nvPr/>
        </p:nvSpPr>
        <p:spPr>
          <a:xfrm>
            <a:off x="4428309" y="-19281"/>
            <a:ext cx="7670800" cy="1077218"/>
          </a:xfrm>
          <a:prstGeom prst="rect">
            <a:avLst/>
          </a:prstGeom>
          <a:noFill/>
        </p:spPr>
        <p:txBody>
          <a:bodyPr wrap="square" rtlCol="0">
            <a:spAutoFit/>
          </a:bodyPr>
          <a:lstStyle/>
          <a:p>
            <a:pPr lvl="0" algn="r"/>
            <a:r>
              <a:rPr lang="en-US" sz="2400" dirty="0">
                <a:solidFill>
                  <a:srgbClr val="820000"/>
                </a:solidFill>
                <a:latin typeface="Garamond" panose="02020404030301010803" pitchFamily="18" charset="0"/>
              </a:rPr>
              <a:t>Impact of Science   </a:t>
            </a:r>
          </a:p>
          <a:p>
            <a:pPr lvl="0" algn="r"/>
            <a:r>
              <a:rPr lang="en-US" sz="2000" dirty="0">
                <a:solidFill>
                  <a:prstClr val="black"/>
                </a:solidFill>
                <a:latin typeface="Garamond" panose="02020404030301010803" pitchFamily="18" charset="0"/>
              </a:rPr>
              <a:t>23-25 June, 2021</a:t>
            </a:r>
          </a:p>
          <a:p>
            <a:pPr lvl="0" algn="r"/>
            <a:endParaRPr lang="en-US" sz="2000" dirty="0">
              <a:solidFill>
                <a:prstClr val="black"/>
              </a:solidFill>
              <a:latin typeface="Garamond" panose="02020404030301010803" pitchFamily="18" charset="0"/>
            </a:endParaRPr>
          </a:p>
        </p:txBody>
      </p:sp>
    </p:spTree>
    <p:extLst>
      <p:ext uri="{BB962C8B-B14F-4D97-AF65-F5344CB8AC3E}">
        <p14:creationId xmlns:p14="http://schemas.microsoft.com/office/powerpoint/2010/main" val="402644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Perpetua" panose="02020502060401020303" pitchFamily="18" charset="0"/>
              </a:rPr>
              <a:t>Outline</a:t>
            </a:r>
            <a:endParaRPr lang="en-ZA" dirty="0">
              <a:latin typeface="Perpetua" panose="02020502060401020303" pitchFamily="18" charset="0"/>
            </a:endParaRPr>
          </a:p>
        </p:txBody>
      </p:sp>
      <p:sp>
        <p:nvSpPr>
          <p:cNvPr id="3" name="Content Placeholder 2"/>
          <p:cNvSpPr>
            <a:spLocks noGrp="1"/>
          </p:cNvSpPr>
          <p:nvPr>
            <p:ph idx="1"/>
          </p:nvPr>
        </p:nvSpPr>
        <p:spPr/>
        <p:txBody>
          <a:bodyPr>
            <a:normAutofit/>
          </a:bodyPr>
          <a:lstStyle/>
          <a:p>
            <a:r>
              <a:rPr lang="en-GB" dirty="0">
                <a:latin typeface="Perpetua" panose="02020502060401020303" pitchFamily="18" charset="0"/>
              </a:rPr>
              <a:t>Introduction to </a:t>
            </a:r>
            <a:r>
              <a:rPr lang="en-US" dirty="0">
                <a:latin typeface="Perpetua" panose="02020502060401020303" pitchFamily="18" charset="0"/>
              </a:rPr>
              <a:t>Session</a:t>
            </a:r>
          </a:p>
          <a:p>
            <a:r>
              <a:rPr lang="en-US" dirty="0">
                <a:latin typeface="Perpetua" panose="02020502060401020303" pitchFamily="18" charset="0"/>
              </a:rPr>
              <a:t>Introduction to Speakers</a:t>
            </a:r>
            <a:endParaRPr lang="en-GB" dirty="0">
              <a:latin typeface="Perpetua" panose="02020502060401020303" pitchFamily="18" charset="0"/>
            </a:endParaRPr>
          </a:p>
          <a:p>
            <a:r>
              <a:rPr lang="en-GB" dirty="0">
                <a:latin typeface="Perpetua" panose="02020502060401020303" pitchFamily="18" charset="0"/>
              </a:rPr>
              <a:t>Brief Overview on Public Engagement and Co-Creation</a:t>
            </a:r>
          </a:p>
          <a:p>
            <a:r>
              <a:rPr lang="en-GB" dirty="0">
                <a:latin typeface="Perpetua" panose="02020502060401020303" pitchFamily="18" charset="0"/>
              </a:rPr>
              <a:t>Conclusions</a:t>
            </a:r>
          </a:p>
          <a:p>
            <a:r>
              <a:rPr lang="en-GB" dirty="0">
                <a:latin typeface="Perpetua" panose="02020502060401020303" pitchFamily="18" charset="0"/>
              </a:rPr>
              <a:t>References</a:t>
            </a:r>
          </a:p>
        </p:txBody>
      </p:sp>
    </p:spTree>
    <p:extLst>
      <p:ext uri="{BB962C8B-B14F-4D97-AF65-F5344CB8AC3E}">
        <p14:creationId xmlns:p14="http://schemas.microsoft.com/office/powerpoint/2010/main" val="283998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Perpetua" panose="02020502060401020303" pitchFamily="18" charset="0"/>
              </a:rPr>
              <a:t>Introduction: Public</a:t>
            </a:r>
            <a:r>
              <a:rPr lang="en-US" dirty="0">
                <a:latin typeface="Perpetua" panose="02020502060401020303" pitchFamily="18" charset="0"/>
              </a:rPr>
              <a:t> Engagement &amp; Co-Creation Session</a:t>
            </a:r>
          </a:p>
        </p:txBody>
      </p:sp>
      <p:sp>
        <p:nvSpPr>
          <p:cNvPr id="4" name="Content Placeholder 3">
            <a:extLst>
              <a:ext uri="{FF2B5EF4-FFF2-40B4-BE49-F238E27FC236}">
                <a16:creationId xmlns:a16="http://schemas.microsoft.com/office/drawing/2014/main" id="{7E080ABD-A8C3-4093-9A0C-DBC0DCB92D25}"/>
              </a:ext>
            </a:extLst>
          </p:cNvPr>
          <p:cNvSpPr>
            <a:spLocks noGrp="1"/>
          </p:cNvSpPr>
          <p:nvPr>
            <p:ph sz="half" idx="1"/>
          </p:nvPr>
        </p:nvSpPr>
        <p:spPr/>
        <p:txBody>
          <a:bodyPr>
            <a:noAutofit/>
          </a:bodyPr>
          <a:lstStyle/>
          <a:p>
            <a:r>
              <a:rPr lang="en-GB" sz="3360" dirty="0">
                <a:latin typeface="Perpetua" panose="02020502060401020303" pitchFamily="18" charset="0"/>
              </a:rPr>
              <a:t>Introduction on the topic and speakers, and presentation by the chair: </a:t>
            </a:r>
            <a:r>
              <a:rPr lang="en-GB" sz="2400" dirty="0">
                <a:latin typeface="Perpetua" panose="02020502060401020303" pitchFamily="18" charset="0"/>
              </a:rPr>
              <a:t>Rasigan Maharajh– 10/15 minutes</a:t>
            </a:r>
            <a:endParaRPr lang="en-GB" sz="3360" dirty="0">
              <a:latin typeface="Perpetua" panose="02020502060401020303" pitchFamily="18" charset="0"/>
            </a:endParaRPr>
          </a:p>
          <a:p>
            <a:r>
              <a:rPr lang="en-GB" sz="3360" dirty="0">
                <a:latin typeface="Perpetua" panose="02020502060401020303" pitchFamily="18" charset="0"/>
              </a:rPr>
              <a:t>Speaker-Presentation 1: </a:t>
            </a:r>
            <a:r>
              <a:rPr lang="en-GB" sz="2400" dirty="0">
                <a:latin typeface="Perpetua" panose="02020502060401020303" pitchFamily="18" charset="0"/>
              </a:rPr>
              <a:t>Jenny </a:t>
            </a:r>
            <a:r>
              <a:rPr lang="en-GB" sz="2400" dirty="0" err="1">
                <a:latin typeface="Perpetua" panose="02020502060401020303" pitchFamily="18" charset="0"/>
              </a:rPr>
              <a:t>Hasenfuss</a:t>
            </a:r>
            <a:r>
              <a:rPr lang="en-GB" sz="2400" dirty="0">
                <a:latin typeface="Perpetua" panose="02020502060401020303" pitchFamily="18" charset="0"/>
              </a:rPr>
              <a:t>– 15/20 minutes</a:t>
            </a:r>
            <a:endParaRPr lang="en-GB" sz="3360" dirty="0">
              <a:latin typeface="Perpetua" panose="02020502060401020303" pitchFamily="18" charset="0"/>
            </a:endParaRPr>
          </a:p>
          <a:p>
            <a:r>
              <a:rPr lang="en-GB" sz="3360" dirty="0">
                <a:latin typeface="Perpetua" panose="02020502060401020303" pitchFamily="18" charset="0"/>
              </a:rPr>
              <a:t>Speaker-Presentation 2: </a:t>
            </a:r>
            <a:r>
              <a:rPr lang="en-GB" sz="2400" dirty="0">
                <a:latin typeface="Perpetua" panose="02020502060401020303" pitchFamily="18" charset="0"/>
              </a:rPr>
              <a:t>Diana Sanchez Betancourt– 15/20 minutes</a:t>
            </a:r>
          </a:p>
          <a:p>
            <a:r>
              <a:rPr lang="en-GB" sz="3360" dirty="0">
                <a:latin typeface="Perpetua" panose="02020502060401020303" pitchFamily="18" charset="0"/>
              </a:rPr>
              <a:t>General Discussion and Q&amp;A led by the chair – </a:t>
            </a:r>
            <a:r>
              <a:rPr lang="en-GB" sz="2400" dirty="0">
                <a:latin typeface="Perpetua" panose="02020502060401020303" pitchFamily="18" charset="0"/>
              </a:rPr>
              <a:t>20/25 minutes</a:t>
            </a:r>
            <a:endParaRPr lang="en-GB" sz="3360" dirty="0">
              <a:latin typeface="Perpetua" panose="02020502060401020303" pitchFamily="18" charset="0"/>
            </a:endParaRPr>
          </a:p>
        </p:txBody>
      </p:sp>
      <p:sp>
        <p:nvSpPr>
          <p:cNvPr id="5" name="Content Placeholder 4">
            <a:extLst>
              <a:ext uri="{FF2B5EF4-FFF2-40B4-BE49-F238E27FC236}">
                <a16:creationId xmlns:a16="http://schemas.microsoft.com/office/drawing/2014/main" id="{E01174D6-75D9-46FD-A6F6-61152DB091C5}"/>
              </a:ext>
            </a:extLst>
          </p:cNvPr>
          <p:cNvSpPr>
            <a:spLocks noGrp="1"/>
          </p:cNvSpPr>
          <p:nvPr>
            <p:ph sz="half" idx="2"/>
          </p:nvPr>
        </p:nvSpPr>
        <p:spPr/>
        <p:txBody>
          <a:bodyPr>
            <a:normAutofit fontScale="47500" lnSpcReduction="20000"/>
          </a:bodyPr>
          <a:lstStyle/>
          <a:p>
            <a:r>
              <a:rPr lang="en-US" dirty="0">
                <a:latin typeface="Perpetua" panose="02020502060401020303" pitchFamily="18" charset="0"/>
              </a:rPr>
              <a:t>Rasigan Maharajh is concurrently Nodal Head of the Department of Science and Technology and National Research Foundation’ Centre of Excellence in Scientometrics and Science, Technology and Innovation Policy; the founding Chief Director of the Institute for Economic Research on Innovation at Tshwane University of Technology; an Associate Research Fellow of the Tellus Institute in Boston; and the Chairperson of the Southern Africa Node of the Millennium Project. </a:t>
            </a:r>
          </a:p>
          <a:p>
            <a:r>
              <a:rPr lang="en-US" dirty="0">
                <a:latin typeface="Perpetua" panose="02020502060401020303" pitchFamily="18" charset="0"/>
              </a:rPr>
              <a:t>Rasigan was previously: Professor Extraordinary of the Centre for Research on Evaluation, Science and Technology at Stellenbosch University; Visiting Professor at Rede de </a:t>
            </a:r>
            <a:r>
              <a:rPr lang="en-US" dirty="0" err="1">
                <a:latin typeface="Perpetua" panose="02020502060401020303" pitchFamily="18" charset="0"/>
              </a:rPr>
              <a:t>Pesquisa</a:t>
            </a:r>
            <a:r>
              <a:rPr lang="en-US" dirty="0">
                <a:latin typeface="Perpetua" panose="02020502060401020303" pitchFamily="18" charset="0"/>
              </a:rPr>
              <a:t> em </a:t>
            </a:r>
            <a:r>
              <a:rPr lang="en-US" dirty="0" err="1">
                <a:latin typeface="Perpetua" panose="02020502060401020303" pitchFamily="18" charset="0"/>
              </a:rPr>
              <a:t>Sistemas</a:t>
            </a:r>
            <a:r>
              <a:rPr lang="en-US" dirty="0">
                <a:latin typeface="Perpetua" panose="02020502060401020303" pitchFamily="18" charset="0"/>
              </a:rPr>
              <a:t> e </a:t>
            </a:r>
            <a:r>
              <a:rPr lang="en-US" dirty="0" err="1">
                <a:latin typeface="Perpetua" panose="02020502060401020303" pitchFamily="18" charset="0"/>
              </a:rPr>
              <a:t>Arranjos</a:t>
            </a:r>
            <a:r>
              <a:rPr lang="en-US" dirty="0">
                <a:latin typeface="Perpetua" panose="02020502060401020303" pitchFamily="18" charset="0"/>
              </a:rPr>
              <a:t> </a:t>
            </a:r>
            <a:r>
              <a:rPr lang="en-US" dirty="0" err="1">
                <a:latin typeface="Perpetua" panose="02020502060401020303" pitchFamily="18" charset="0"/>
              </a:rPr>
              <a:t>Produtivos</a:t>
            </a:r>
            <a:r>
              <a:rPr lang="en-US" dirty="0">
                <a:latin typeface="Perpetua" panose="02020502060401020303" pitchFamily="18" charset="0"/>
              </a:rPr>
              <a:t> e </a:t>
            </a:r>
            <a:r>
              <a:rPr lang="en-US" dirty="0" err="1">
                <a:latin typeface="Perpetua" panose="02020502060401020303" pitchFamily="18" charset="0"/>
              </a:rPr>
              <a:t>Inovativos</a:t>
            </a:r>
            <a:r>
              <a:rPr lang="en-US" dirty="0">
                <a:latin typeface="Perpetua" panose="02020502060401020303" pitchFamily="18" charset="0"/>
              </a:rPr>
              <a:t> </a:t>
            </a:r>
            <a:r>
              <a:rPr lang="en-US" dirty="0" err="1">
                <a:latin typeface="Perpetua" panose="02020502060401020303" pitchFamily="18" charset="0"/>
              </a:rPr>
              <a:t>Locais</a:t>
            </a:r>
            <a:r>
              <a:rPr lang="en-US" dirty="0">
                <a:latin typeface="Perpetua" panose="02020502060401020303" pitchFamily="18" charset="0"/>
              </a:rPr>
              <a:t> in the Instituto de Economia of the Federal University of Rio de Janeiro, Brazil; Visiting Research Scholar at the George Perkins Marsh Institute of Clark University, USA; Head of Policy at the Council for Scientific and Industrial Research; and National Coordinator of the Science and Technology Policy Transition Project for South Africa’s first democratic government. Before these deployments, Rasigan was: Senior Researcher at the Education Policy Unit of the University of Natal; National Coordinator and Researcher at Operation Upgrade of Southern Africa; Research Assistant at the Macro-Education Policy Unit of the University of Durban-Westville; Research Assistant at the Labour and Community Project of the South African Council for Higher Education; and a Casual </a:t>
            </a:r>
            <a:r>
              <a:rPr lang="en-US" dirty="0" err="1">
                <a:latin typeface="Perpetua" panose="02020502060401020303" pitchFamily="18" charset="0"/>
              </a:rPr>
              <a:t>Labourer</a:t>
            </a:r>
            <a:r>
              <a:rPr lang="en-US" dirty="0">
                <a:latin typeface="Perpetua" panose="02020502060401020303" pitchFamily="18" charset="0"/>
              </a:rPr>
              <a:t> at Pick and Pay Supermarkets. </a:t>
            </a:r>
          </a:p>
          <a:p>
            <a:r>
              <a:rPr lang="en-US" dirty="0">
                <a:latin typeface="Perpetua" panose="02020502060401020303" pitchFamily="18" charset="0"/>
              </a:rPr>
              <a:t>During the struggle against the apartheid regime, Rasigan held elected leadership positions within the: United Democratic Front, Congress of South African Trade Unions, and the African National Congress. Rasigan was awarded a Doctor of Philosophy degree by the </a:t>
            </a:r>
            <a:r>
              <a:rPr lang="en-US" dirty="0" err="1">
                <a:latin typeface="Perpetua" panose="02020502060401020303" pitchFamily="18" charset="0"/>
              </a:rPr>
              <a:t>Forskningspolitiska</a:t>
            </a:r>
            <a:r>
              <a:rPr lang="en-US" dirty="0">
                <a:latin typeface="Perpetua" panose="02020502060401020303" pitchFamily="18" charset="0"/>
              </a:rPr>
              <a:t> </a:t>
            </a:r>
            <a:r>
              <a:rPr lang="en-US" dirty="0" err="1">
                <a:latin typeface="Perpetua" panose="02020502060401020303" pitchFamily="18" charset="0"/>
              </a:rPr>
              <a:t>Institutet</a:t>
            </a:r>
            <a:r>
              <a:rPr lang="en-US" dirty="0">
                <a:latin typeface="Perpetua" panose="02020502060401020303" pitchFamily="18" charset="0"/>
              </a:rPr>
              <a:t> (Research Policy Institute), School of Economics and Management, Lund University, Sweden; and he is also an alumnus of the University of KwaZulu-Natal of South Africa and the Harvard Business School of the United States. Rasigan is a Ministerial Representative on the Council of Rhodes University and an elected Senator of Tshwane University of Technology. Since 2004, Rasigan has contributed to more than 65 publications, and has presented his research in 42 countries.</a:t>
            </a:r>
            <a:endParaRPr lang="en-GB" dirty="0">
              <a:latin typeface="Perpetua" panose="02020502060401020303" pitchFamily="18" charset="0"/>
            </a:endParaRPr>
          </a:p>
        </p:txBody>
      </p:sp>
    </p:spTree>
    <p:extLst>
      <p:ext uri="{BB962C8B-B14F-4D97-AF65-F5344CB8AC3E}">
        <p14:creationId xmlns:p14="http://schemas.microsoft.com/office/powerpoint/2010/main" val="420453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erpetua" panose="02020502060401020303" pitchFamily="18" charset="0"/>
              </a:rPr>
              <a:t>Introduction to Speakers</a:t>
            </a:r>
            <a:endParaRPr lang="en-GB" dirty="0">
              <a:latin typeface="Perpetua" panose="02020502060401020303" pitchFamily="18" charset="0"/>
            </a:endParaRPr>
          </a:p>
        </p:txBody>
      </p:sp>
      <p:sp>
        <p:nvSpPr>
          <p:cNvPr id="4" name="Content Placeholder 3">
            <a:extLst>
              <a:ext uri="{FF2B5EF4-FFF2-40B4-BE49-F238E27FC236}">
                <a16:creationId xmlns:a16="http://schemas.microsoft.com/office/drawing/2014/main" id="{0BB03857-E5F2-4658-A857-C63C5DA9205F}"/>
              </a:ext>
            </a:extLst>
          </p:cNvPr>
          <p:cNvSpPr>
            <a:spLocks noGrp="1"/>
          </p:cNvSpPr>
          <p:nvPr>
            <p:ph sz="half" idx="1"/>
          </p:nvPr>
        </p:nvSpPr>
        <p:spPr>
          <a:xfrm>
            <a:off x="90533" y="3283739"/>
            <a:ext cx="5929267" cy="2893224"/>
          </a:xfrm>
        </p:spPr>
        <p:txBody>
          <a:bodyPr>
            <a:normAutofit fontScale="47500" lnSpcReduction="20000"/>
          </a:bodyPr>
          <a:lstStyle/>
          <a:p>
            <a:r>
              <a:rPr lang="en-US" dirty="0">
                <a:latin typeface="Perpetua" panose="02020502060401020303" pitchFamily="18" charset="0"/>
              </a:rPr>
              <a:t>Jenny </a:t>
            </a:r>
            <a:r>
              <a:rPr lang="en-US" dirty="0" err="1">
                <a:latin typeface="Perpetua" panose="02020502060401020303" pitchFamily="18" charset="0"/>
              </a:rPr>
              <a:t>Hasenfuss</a:t>
            </a:r>
            <a:r>
              <a:rPr lang="en-US" dirty="0">
                <a:latin typeface="Perpetua" panose="02020502060401020303" pitchFamily="18" charset="0"/>
              </a:rPr>
              <a:t> is a knowledge exchange professional with experience of supporting research engagement and research impact. With more than ten years' experience in the UK Higher Education Sector she is passionate about the importance of dialogue and trust in creating great research partnerships in order to make a positive difference to society. Currently she works with the CAPE partnership to enable greater understanding and cooperation between universities, regional and local authorities and national government and seeks to ensure the project activity reflects the diversity of England’s communities. </a:t>
            </a:r>
          </a:p>
          <a:p>
            <a:r>
              <a:rPr lang="en-US" dirty="0">
                <a:latin typeface="Perpetua" panose="02020502060401020303" pitchFamily="18" charset="0"/>
              </a:rPr>
              <a:t>Previously she led public and patient engagement activities of the NIHR BTRU Organ Donation and Transplantation between University of Cambridge and Newcastle University. Before that she coordinated the cross-disciplinary research Newcastle University Institute for Social Renewal which involved working with policy makers, community and voluntary sector and businesses to develop impactful challenge-based research in partnership. As part of the European Horizon 2020 project ACCOMPLISSH www.accomplissh.eu she examined collaborative multi agency working in the Quadruple Helix framework across 12 countries and how this can support impactful research. Recently she co-developed a co-creation toolkit in collaboration with Carnegie Trust UK, Newcastle University and a range of external partners to support effective knowledge exchange and impact.</a:t>
            </a:r>
            <a:endParaRPr lang="en-GB" dirty="0">
              <a:latin typeface="Perpetua" panose="02020502060401020303" pitchFamily="18" charset="0"/>
            </a:endParaRPr>
          </a:p>
        </p:txBody>
      </p:sp>
      <p:sp>
        <p:nvSpPr>
          <p:cNvPr id="5" name="Content Placeholder 4">
            <a:extLst>
              <a:ext uri="{FF2B5EF4-FFF2-40B4-BE49-F238E27FC236}">
                <a16:creationId xmlns:a16="http://schemas.microsoft.com/office/drawing/2014/main" id="{D8AD4247-4910-4C04-948B-A5EAA23BF8D4}"/>
              </a:ext>
            </a:extLst>
          </p:cNvPr>
          <p:cNvSpPr>
            <a:spLocks noGrp="1"/>
          </p:cNvSpPr>
          <p:nvPr>
            <p:ph sz="half" idx="2"/>
          </p:nvPr>
        </p:nvSpPr>
        <p:spPr>
          <a:xfrm>
            <a:off x="6096000" y="3283739"/>
            <a:ext cx="6005467" cy="2893224"/>
          </a:xfrm>
        </p:spPr>
        <p:txBody>
          <a:bodyPr>
            <a:normAutofit fontScale="47500" lnSpcReduction="20000"/>
          </a:bodyPr>
          <a:lstStyle/>
          <a:p>
            <a:pPr algn="just"/>
            <a:r>
              <a:rPr lang="en-US" dirty="0">
                <a:effectLst/>
                <a:latin typeface="Perpetua" panose="02020502060401020303" pitchFamily="18" charset="0"/>
              </a:rPr>
              <a:t>Diana Sanchez Betancourt is a Chief Researcher at the HSRC. She did her Masters at the Department of Peace and Conflict Studies Uppsala University in Sweden. She is an International Social Sciences Council (ISSC) World Social Science Fellow on sustainable </a:t>
            </a:r>
            <a:r>
              <a:rPr lang="en-US" dirty="0" err="1">
                <a:effectLst/>
                <a:latin typeface="Perpetua" panose="02020502060401020303" pitchFamily="18" charset="0"/>
              </a:rPr>
              <a:t>urbanisation</a:t>
            </a:r>
            <a:r>
              <a:rPr lang="en-US" dirty="0">
                <a:effectLst/>
                <a:latin typeface="Perpetua" panose="02020502060401020303" pitchFamily="18" charset="0"/>
              </a:rPr>
              <a:t> since 2012, and is a co-founder of the citizen-based urban movement Open Streets Cape Town.</a:t>
            </a:r>
          </a:p>
          <a:p>
            <a:pPr algn="just"/>
            <a:r>
              <a:rPr lang="en-US" dirty="0">
                <a:effectLst/>
                <a:latin typeface="Perpetua" panose="02020502060401020303" pitchFamily="18" charset="0"/>
              </a:rPr>
              <a:t>Her career started working for the Colombian Government (her home country) monitoring multi-stakeholder collaborative mechanisms to assist populations at risk in conflict areas. Some of her recent work includes; thematic leader of the citizen engagement governance work stream for National Treasury piloting mechanisms to improve community engagement and service delivery in South African cities; Implementing a collaborative (municipality &amp; community) Community Scorecard Process with the City of Cape Town to improve the provision of Water and Electricity; ethnographic field work coordinator for the Safer and Inclusive Cities programme  on social Cohesion and safety (comparative project South Africa - Brazil) and thematic coordinator for two inter-continental learning alliances (on Citizen Oversight and Human Rights) for the UK funded Evidence and Lessons from Latin America Programme- ELLA.</a:t>
            </a:r>
          </a:p>
        </p:txBody>
      </p:sp>
      <p:pic>
        <p:nvPicPr>
          <p:cNvPr id="9" name="Picture 8" descr="A person with long hair&#10;&#10;Description automatically generated with low confidence">
            <a:extLst>
              <a:ext uri="{FF2B5EF4-FFF2-40B4-BE49-F238E27FC236}">
                <a16:creationId xmlns:a16="http://schemas.microsoft.com/office/drawing/2014/main" id="{DC943EC4-BD72-49F0-9D74-CFCA0F205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772" y="1112310"/>
            <a:ext cx="2914285" cy="2171429"/>
          </a:xfrm>
          <a:prstGeom prst="rect">
            <a:avLst/>
          </a:prstGeom>
        </p:spPr>
      </p:pic>
      <p:pic>
        <p:nvPicPr>
          <p:cNvPr id="11" name="Picture 10" descr="A picture containing person, indoor, wall, yellow&#10;&#10;Description automatically generated">
            <a:extLst>
              <a:ext uri="{FF2B5EF4-FFF2-40B4-BE49-F238E27FC236}">
                <a16:creationId xmlns:a16="http://schemas.microsoft.com/office/drawing/2014/main" id="{3AC6B0A9-CCA5-4C84-BAB7-9FBFB0BFD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1484" y="1112310"/>
            <a:ext cx="2914285" cy="2171429"/>
          </a:xfrm>
          <a:prstGeom prst="rect">
            <a:avLst/>
          </a:prstGeom>
        </p:spPr>
      </p:pic>
    </p:spTree>
    <p:extLst>
      <p:ext uri="{BB962C8B-B14F-4D97-AF65-F5344CB8AC3E}">
        <p14:creationId xmlns:p14="http://schemas.microsoft.com/office/powerpoint/2010/main" val="3971501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Perpetua" panose="02020502060401020303" pitchFamily="18" charset="0"/>
              </a:rPr>
              <a:t>Overview on </a:t>
            </a:r>
            <a:r>
              <a:rPr lang="en-US" dirty="0">
                <a:latin typeface="Perpetua" panose="02020502060401020303" pitchFamily="18" charset="0"/>
              </a:rPr>
              <a:t>Public Engagement &amp; Co-Creation</a:t>
            </a:r>
            <a:endParaRPr lang="en-GB" dirty="0">
              <a:latin typeface="Perpetua" panose="02020502060401020303" pitchFamily="18" charset="0"/>
            </a:endParaRPr>
          </a:p>
        </p:txBody>
      </p:sp>
      <p:sp>
        <p:nvSpPr>
          <p:cNvPr id="3" name="Content Placeholder 2"/>
          <p:cNvSpPr>
            <a:spLocks noGrp="1"/>
          </p:cNvSpPr>
          <p:nvPr>
            <p:ph sz="half" idx="1"/>
          </p:nvPr>
        </p:nvSpPr>
        <p:spPr/>
        <p:txBody>
          <a:bodyPr>
            <a:normAutofit fontScale="85000" lnSpcReduction="20000"/>
          </a:bodyPr>
          <a:lstStyle/>
          <a:p>
            <a:r>
              <a:rPr lang="en-US" dirty="0">
                <a:latin typeface="Perpetua" panose="02020502060401020303" pitchFamily="18" charset="0"/>
              </a:rPr>
              <a:t>Public engagement processes emerge from </a:t>
            </a:r>
            <a:r>
              <a:rPr lang="en-US" dirty="0">
                <a:solidFill>
                  <a:srgbClr val="C00000"/>
                </a:solidFill>
                <a:latin typeface="Perpetua" panose="02020502060401020303" pitchFamily="18" charset="0"/>
              </a:rPr>
              <a:t>earlier attempts across history of broadening the participation and access by non-professionally trained people with the praxis of science</a:t>
            </a:r>
            <a:r>
              <a:rPr lang="en-US" dirty="0">
                <a:latin typeface="Perpetua" panose="02020502060401020303" pitchFamily="18" charset="0"/>
              </a:rPr>
              <a:t> and was very </a:t>
            </a:r>
            <a:r>
              <a:rPr lang="en-US" dirty="0">
                <a:solidFill>
                  <a:srgbClr val="C00000"/>
                </a:solidFill>
                <a:latin typeface="Perpetua" panose="02020502060401020303" pitchFamily="18" charset="0"/>
              </a:rPr>
              <a:t>prominent in the various ‘people’s science’ movements and initiatives that sought to tighten the relationship between science and society in the 20th Century</a:t>
            </a:r>
          </a:p>
          <a:p>
            <a:r>
              <a:rPr lang="en-US" sz="3360" dirty="0">
                <a:latin typeface="Perpetua" panose="02020502060401020303" pitchFamily="18" charset="0"/>
              </a:rPr>
              <a:t>“…</a:t>
            </a:r>
            <a:r>
              <a:rPr lang="en-US" sz="3360" i="1" dirty="0" err="1">
                <a:latin typeface="Perpetua" panose="02020502060401020303" pitchFamily="18" charset="0"/>
              </a:rPr>
              <a:t>polarisation</a:t>
            </a:r>
            <a:r>
              <a:rPr lang="en-US" sz="3360" i="1" dirty="0">
                <a:latin typeface="Perpetua" panose="02020502060401020303" pitchFamily="18" charset="0"/>
              </a:rPr>
              <a:t>, populism, and low levels of trust in governments have prompted academics, practitioners, politicians, and policy makers to reflect upon innovative ways of breathing new life into democratic institutions</a:t>
            </a:r>
            <a:r>
              <a:rPr lang="en-US" sz="3360" dirty="0">
                <a:latin typeface="Perpetua" panose="02020502060401020303" pitchFamily="18" charset="0"/>
              </a:rPr>
              <a:t>” </a:t>
            </a:r>
          </a:p>
          <a:p>
            <a:pPr marL="0" indent="0" algn="r">
              <a:buNone/>
            </a:pPr>
            <a:r>
              <a:rPr lang="en-US" dirty="0">
                <a:latin typeface="Perpetua" panose="02020502060401020303" pitchFamily="18" charset="0"/>
              </a:rPr>
              <a:t>(Cesnulaityte, in Maharajh, 2021a).</a:t>
            </a:r>
            <a:endParaRPr lang="en-GB" dirty="0">
              <a:latin typeface="Perpetua" panose="02020502060401020303" pitchFamily="18" charset="0"/>
            </a:endParaRPr>
          </a:p>
        </p:txBody>
      </p:sp>
      <p:sp>
        <p:nvSpPr>
          <p:cNvPr id="4" name="Content Placeholder 3">
            <a:extLst>
              <a:ext uri="{FF2B5EF4-FFF2-40B4-BE49-F238E27FC236}">
                <a16:creationId xmlns:a16="http://schemas.microsoft.com/office/drawing/2014/main" id="{9435B59F-588B-4E1B-8305-8C6DCAEC0BE3}"/>
              </a:ext>
            </a:extLst>
          </p:cNvPr>
          <p:cNvSpPr>
            <a:spLocks noGrp="1"/>
          </p:cNvSpPr>
          <p:nvPr>
            <p:ph sz="half" idx="2"/>
          </p:nvPr>
        </p:nvSpPr>
        <p:spPr/>
        <p:txBody>
          <a:bodyPr>
            <a:normAutofit fontScale="85000" lnSpcReduction="20000"/>
          </a:bodyPr>
          <a:lstStyle/>
          <a:p>
            <a:r>
              <a:rPr lang="en-GB" dirty="0">
                <a:latin typeface="Perpetua" panose="02020502060401020303" pitchFamily="18" charset="0"/>
              </a:rPr>
              <a:t>“</a:t>
            </a:r>
            <a:r>
              <a:rPr lang="en-US" dirty="0">
                <a:latin typeface="Perpetua" panose="02020502060401020303" pitchFamily="18" charset="0"/>
              </a:rPr>
              <a:t>In responding to the challenges of the contemporary conjuncture, research councils can expect further demands on the performance of science and technology agencies. </a:t>
            </a:r>
          </a:p>
          <a:p>
            <a:r>
              <a:rPr lang="en-US" dirty="0">
                <a:latin typeface="Perpetua" panose="02020502060401020303" pitchFamily="18" charset="0"/>
              </a:rPr>
              <a:t>By </a:t>
            </a:r>
            <a:r>
              <a:rPr lang="en-US" dirty="0">
                <a:solidFill>
                  <a:srgbClr val="C00000"/>
                </a:solidFill>
                <a:latin typeface="Perpetua" panose="02020502060401020303" pitchFamily="18" charset="0"/>
              </a:rPr>
              <a:t>engaging with the public on, and with, science, research councils can also influence the course of human history and encourage the building of resilience and sustainability of humanity on the planet</a:t>
            </a:r>
            <a:r>
              <a:rPr lang="en-US" dirty="0">
                <a:latin typeface="Perpetua" panose="02020502060401020303" pitchFamily="18" charset="0"/>
              </a:rPr>
              <a:t>. </a:t>
            </a:r>
          </a:p>
          <a:p>
            <a:r>
              <a:rPr lang="en-US" dirty="0" err="1">
                <a:latin typeface="Perpetua" panose="02020502060401020303" pitchFamily="18" charset="0"/>
              </a:rPr>
              <a:t>Realising</a:t>
            </a:r>
            <a:r>
              <a:rPr lang="en-US" dirty="0">
                <a:latin typeface="Perpetua" panose="02020502060401020303" pitchFamily="18" charset="0"/>
              </a:rPr>
              <a:t> such progressive ambitions requires that research councils are themselves properly resourced, capacitated, and competent in the deployment of public engagement approaches for the purposes of mutual learning and socio-economic and political development for all”</a:t>
            </a:r>
            <a:endParaRPr lang="en-GB" dirty="0">
              <a:latin typeface="Perpetua" panose="02020502060401020303" pitchFamily="18" charset="0"/>
            </a:endParaRPr>
          </a:p>
          <a:p>
            <a:pPr marL="0" indent="0" algn="r">
              <a:buNone/>
            </a:pPr>
            <a:r>
              <a:rPr lang="en-GB" dirty="0">
                <a:latin typeface="Perpetua" panose="02020502060401020303" pitchFamily="18" charset="0"/>
              </a:rPr>
              <a:t>(Maharajh, 2021a)</a:t>
            </a:r>
          </a:p>
          <a:p>
            <a:endParaRPr lang="en-GB" dirty="0"/>
          </a:p>
        </p:txBody>
      </p:sp>
    </p:spTree>
    <p:extLst>
      <p:ext uri="{BB962C8B-B14F-4D97-AF65-F5344CB8AC3E}">
        <p14:creationId xmlns:p14="http://schemas.microsoft.com/office/powerpoint/2010/main" val="164904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atin typeface="Perpetua" panose="02020502060401020303" pitchFamily="18" charset="0"/>
              </a:rPr>
              <a:t>Statement of Principles on Public Engagement </a:t>
            </a:r>
            <a:r>
              <a:rPr lang="en-GB" sz="3840">
                <a:latin typeface="Perpetua" panose="02020502060401020303" pitchFamily="18" charset="0"/>
              </a:rPr>
              <a:t>(2020)</a:t>
            </a:r>
            <a:endParaRPr lang="en-GB">
              <a:latin typeface="Perpetua" panose="02020502060401020303" pitchFamily="18" charset="0"/>
            </a:endParaRPr>
          </a:p>
        </p:txBody>
      </p:sp>
      <p:sp>
        <p:nvSpPr>
          <p:cNvPr id="4" name="Content Placeholder 3">
            <a:extLst>
              <a:ext uri="{FF2B5EF4-FFF2-40B4-BE49-F238E27FC236}">
                <a16:creationId xmlns:a16="http://schemas.microsoft.com/office/drawing/2014/main" id="{095B5ACB-74B7-49F4-97E8-E7FB60E0AD5A}"/>
              </a:ext>
            </a:extLst>
          </p:cNvPr>
          <p:cNvSpPr>
            <a:spLocks noGrp="1"/>
          </p:cNvSpPr>
          <p:nvPr>
            <p:ph idx="1"/>
          </p:nvPr>
        </p:nvSpPr>
        <p:spPr>
          <a:xfrm>
            <a:off x="133737" y="1139146"/>
            <a:ext cx="11967730" cy="5400600"/>
          </a:xfrm>
        </p:spPr>
        <p:txBody>
          <a:bodyPr>
            <a:normAutofit fontScale="85000" lnSpcReduction="20000"/>
          </a:bodyPr>
          <a:lstStyle/>
          <a:p>
            <a:pPr marL="0" indent="0">
              <a:buNone/>
            </a:pPr>
            <a:r>
              <a:rPr lang="en-GB">
                <a:latin typeface="Perpetua" panose="02020502060401020303" pitchFamily="18" charset="0"/>
              </a:rPr>
              <a:t>Global Research Council participants …</a:t>
            </a:r>
          </a:p>
          <a:p>
            <a:pPr marL="548640" indent="-548640">
              <a:buFont typeface="+mj-lt"/>
              <a:buAutoNum type="arabicPeriod"/>
            </a:pPr>
            <a:r>
              <a:rPr lang="en-GB">
                <a:latin typeface="Perpetua" panose="02020502060401020303" pitchFamily="18" charset="0"/>
              </a:rPr>
              <a:t>recognise public engagement as purposeful and meaningful activities facilitated between researchers and their various ‘publics’, whereby the co-construction of knowledge is enhanced, and mutual learning generates benefits for all.</a:t>
            </a:r>
          </a:p>
          <a:p>
            <a:pPr marL="548640" indent="-548640">
              <a:buFont typeface="+mj-lt"/>
              <a:buAutoNum type="arabicPeriod"/>
            </a:pPr>
            <a:r>
              <a:rPr lang="en-GB">
                <a:latin typeface="Perpetua" panose="02020502060401020303" pitchFamily="18" charset="0"/>
              </a:rPr>
              <a:t>agree that specifically targeted, and nuanced approaches are required to maximise critical engagement with science by the various publics within their respective knowledge ecosystems.</a:t>
            </a:r>
          </a:p>
          <a:p>
            <a:pPr marL="548640" indent="-548640">
              <a:buFont typeface="+mj-lt"/>
              <a:buAutoNum type="arabicPeriod"/>
            </a:pPr>
            <a:r>
              <a:rPr lang="en-GB">
                <a:latin typeface="Perpetua" panose="02020502060401020303" pitchFamily="18" charset="0"/>
              </a:rPr>
              <a:t>recognise changes in the mandates of public funding agencies, from their historical roles in exclusively, yet narrowly, funding research towards including the funding of public engagement.</a:t>
            </a:r>
          </a:p>
          <a:p>
            <a:pPr marL="548640" indent="-548640">
              <a:buFont typeface="+mj-lt"/>
              <a:buAutoNum type="arabicPeriod"/>
            </a:pPr>
            <a:r>
              <a:rPr lang="en-GB">
                <a:latin typeface="Perpetua" panose="02020502060401020303" pitchFamily="18" charset="0"/>
              </a:rPr>
              <a:t>agree that knowledge co-creation with various publics takes place at all stages of the research process, including upstream: through the identification and development of research priorities and strategies; midstream: through the involvement of publics in research; and downstream: through the public’s benefit from, and understanding of the impact and scientific output of research.</a:t>
            </a:r>
          </a:p>
          <a:p>
            <a:pPr marL="548640" indent="-548640">
              <a:buFont typeface="+mj-lt"/>
              <a:buAutoNum type="arabicPeriod"/>
            </a:pPr>
            <a:r>
              <a:rPr lang="en-GB">
                <a:latin typeface="Perpetua" panose="02020502060401020303" pitchFamily="18" charset="0"/>
              </a:rPr>
              <a:t>acknowledge that an appropriate leveraging of resources is required to further support and facilitate wider public engagements with science.</a:t>
            </a:r>
          </a:p>
          <a:p>
            <a:pPr marL="548640" indent="-548640">
              <a:buFont typeface="+mj-lt"/>
              <a:buAutoNum type="arabicPeriod"/>
            </a:pPr>
            <a:r>
              <a:rPr lang="en-GB">
                <a:latin typeface="Perpetua" panose="02020502060401020303" pitchFamily="18" charset="0"/>
              </a:rPr>
              <a:t>acknowledge that the sharing of monitoring, evaluating, and learning metrics for public engagement will assist national funding agencies in improving their organisational capabilities, encouraging inter-institutional partnerships, and promoting increased public investments in the enterprises of science.</a:t>
            </a:r>
          </a:p>
        </p:txBody>
      </p:sp>
      <p:sp>
        <p:nvSpPr>
          <p:cNvPr id="6" name="TextBox 5">
            <a:extLst>
              <a:ext uri="{FF2B5EF4-FFF2-40B4-BE49-F238E27FC236}">
                <a16:creationId xmlns:a16="http://schemas.microsoft.com/office/drawing/2014/main" id="{72E38EE3-2451-4923-9D01-C47A94264C7E}"/>
              </a:ext>
            </a:extLst>
          </p:cNvPr>
          <p:cNvSpPr txBox="1"/>
          <p:nvPr/>
        </p:nvSpPr>
        <p:spPr>
          <a:xfrm>
            <a:off x="9038050" y="6433268"/>
            <a:ext cx="3153950" cy="406265"/>
          </a:xfrm>
          <a:prstGeom prst="rect">
            <a:avLst/>
          </a:prstGeom>
          <a:noFill/>
        </p:spPr>
        <p:txBody>
          <a:bodyPr wrap="square" rtlCol="0">
            <a:spAutoFit/>
          </a:bodyPr>
          <a:lstStyle/>
          <a:p>
            <a:pPr defTabSz="1017270" fontAlgn="base">
              <a:spcBef>
                <a:spcPct val="0"/>
              </a:spcBef>
              <a:spcAft>
                <a:spcPct val="0"/>
              </a:spcAft>
            </a:pPr>
            <a:r>
              <a:rPr lang="en-GB" sz="2040">
                <a:solidFill>
                  <a:prstClr val="black"/>
                </a:solidFill>
                <a:latin typeface="Arial" charset="0"/>
                <a:cs typeface="Arial" charset="0"/>
              </a:rPr>
              <a:t>Source: Maharajh, 2021a</a:t>
            </a:r>
          </a:p>
        </p:txBody>
      </p:sp>
    </p:spTree>
    <p:extLst>
      <p:ext uri="{BB962C8B-B14F-4D97-AF65-F5344CB8AC3E}">
        <p14:creationId xmlns:p14="http://schemas.microsoft.com/office/powerpoint/2010/main" val="2628988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eri 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Entrepreneurship</Template>
  <TotalTime>33</TotalTime>
  <Words>4343</Words>
  <Application>Microsoft Office PowerPoint</Application>
  <PresentationFormat>Breedbeeld</PresentationFormat>
  <Paragraphs>365</Paragraphs>
  <Slides>44</Slides>
  <Notes>15</Notes>
  <HiddenSlides>0</HiddenSlides>
  <MMClips>0</MMClips>
  <ScaleCrop>false</ScaleCrop>
  <HeadingPairs>
    <vt:vector size="8" baseType="variant">
      <vt:variant>
        <vt:lpstr>Gebruikte lettertypen</vt:lpstr>
      </vt:variant>
      <vt:variant>
        <vt:i4>13</vt:i4>
      </vt:variant>
      <vt:variant>
        <vt:lpstr>Thema</vt:lpstr>
      </vt:variant>
      <vt:variant>
        <vt:i4>5</vt:i4>
      </vt:variant>
      <vt:variant>
        <vt:lpstr>Ingesloten OLE-bronprogramma's</vt:lpstr>
      </vt:variant>
      <vt:variant>
        <vt:i4>2</vt:i4>
      </vt:variant>
      <vt:variant>
        <vt:lpstr>Diatitels</vt:lpstr>
      </vt:variant>
      <vt:variant>
        <vt:i4>44</vt:i4>
      </vt:variant>
    </vt:vector>
  </HeadingPairs>
  <TitlesOfParts>
    <vt:vector size="64" baseType="lpstr">
      <vt:lpstr>MS PGothic</vt:lpstr>
      <vt:lpstr>MS PGothic</vt:lpstr>
      <vt:lpstr>Arial</vt:lpstr>
      <vt:lpstr>Arial</vt:lpstr>
      <vt:lpstr>Calibri</vt:lpstr>
      <vt:lpstr>Calibri Light</vt:lpstr>
      <vt:lpstr>Century Gothic</vt:lpstr>
      <vt:lpstr>Garamond</vt:lpstr>
      <vt:lpstr>Helvetica Neue</vt:lpstr>
      <vt:lpstr>Perpetua</vt:lpstr>
      <vt:lpstr>Roboto</vt:lpstr>
      <vt:lpstr>Times New Roman</vt:lpstr>
      <vt:lpstr>Wingdings</vt:lpstr>
      <vt:lpstr>Kantoorthema</vt:lpstr>
      <vt:lpstr>ieri 2015</vt:lpstr>
      <vt:lpstr>Office Theme</vt:lpstr>
      <vt:lpstr>1_Office Theme</vt:lpstr>
      <vt:lpstr>2_Office Theme</vt:lpstr>
      <vt:lpstr>Document</vt:lpstr>
      <vt:lpstr>Worksheet</vt:lpstr>
      <vt:lpstr>PowerPoint-presentatie</vt:lpstr>
      <vt:lpstr>PowerPoint-presentatie</vt:lpstr>
      <vt:lpstr>PowerPoint-presentatie</vt:lpstr>
      <vt:lpstr>Public Engagement &amp; Co-Creation</vt:lpstr>
      <vt:lpstr>Outline</vt:lpstr>
      <vt:lpstr>Introduction: Public Engagement &amp; Co-Creation Session</vt:lpstr>
      <vt:lpstr>Introduction to Speakers</vt:lpstr>
      <vt:lpstr>Overview on Public Engagement &amp; Co-Creation</vt:lpstr>
      <vt:lpstr>Statement of Principles on Public Engagement (2020)</vt:lpstr>
      <vt:lpstr>Conclusions</vt:lpstr>
      <vt:lpstr>References</vt:lpstr>
      <vt:lpstr> </vt:lpstr>
      <vt:lpstr>Public Science, Agency, and Engagement</vt:lpstr>
      <vt:lpstr>PowerPoint-presentatie</vt:lpstr>
      <vt:lpstr>Co-creation of knowledge- Fertile conditions in the research ecosystem? </vt:lpstr>
      <vt:lpstr>Working together to co-create knowledge:  A unique co-creation tool</vt:lpstr>
      <vt:lpstr>Key Principles of  Co-creation</vt:lpstr>
      <vt:lpstr>Rational and Relational Lexicons of Public Policy  Unwin(2018)</vt:lpstr>
      <vt:lpstr>Public Engagement</vt:lpstr>
      <vt:lpstr>Patient Involvement </vt:lpstr>
      <vt:lpstr>PowerPoint-presentatie</vt:lpstr>
      <vt:lpstr>Policy Engagement</vt:lpstr>
      <vt:lpstr>Looking Ahead</vt:lpstr>
      <vt:lpstr>References </vt:lpstr>
      <vt:lpstr>PowerPoint-presentatie</vt:lpstr>
      <vt:lpstr>Public Engagement and Co-Creation</vt:lpstr>
      <vt:lpstr>SOCIAL RESEARCH IN THE URBAN CONTEXT </vt:lpstr>
      <vt:lpstr>Stimulating Social Impact: Questions to consider</vt:lpstr>
      <vt:lpstr>A broader disciplinary lens needed? </vt:lpstr>
      <vt:lpstr>PowerPoint-presentatie</vt:lpstr>
      <vt:lpstr>PowerPoint-presentatie</vt:lpstr>
      <vt:lpstr>PowerPoint-presentatie</vt:lpstr>
      <vt:lpstr>PowerPoint-presentatie</vt:lpstr>
      <vt:lpstr>PowerPoint-presentatie</vt:lpstr>
      <vt:lpstr>Community Scorecard: A tool for constructive dialogue</vt:lpstr>
      <vt:lpstr>Being part of daily experiences through visits and dialogues</vt:lpstr>
      <vt:lpstr>Sharing knowledge: Officials and residents</vt:lpstr>
      <vt:lpstr>  Joint discussion of results  and ideas for action: Facilitated by Researchers</vt:lpstr>
      <vt:lpstr>PowerPoint-presentatie</vt:lpstr>
      <vt:lpstr>PowerPoint-presentatie</vt:lpstr>
      <vt:lpstr>Experiential and Collaborative Research</vt:lpstr>
      <vt:lpstr>Concluding Reflections</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Youssef Ramadan</dc:creator>
  <cp:lastModifiedBy>Youssef Ramadan</cp:lastModifiedBy>
  <cp:revision>4</cp:revision>
  <dcterms:created xsi:type="dcterms:W3CDTF">2021-06-29T09:51:30Z</dcterms:created>
  <dcterms:modified xsi:type="dcterms:W3CDTF">2021-06-29T11:11:21Z</dcterms:modified>
</cp:coreProperties>
</file>